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y="6858000" cx="9144000"/>
  <p:notesSz cx="6858000" cy="9144000"/>
  <p:embeddedFontLst>
    <p:embeddedFont>
      <p:font typeface="Quattrocento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QuattrocentoSans-bold.fntdata"/><Relationship Id="rId12" Type="http://schemas.openxmlformats.org/officeDocument/2006/relationships/slide" Target="slides/slide8.xml"/><Relationship Id="rId56" Type="http://schemas.openxmlformats.org/officeDocument/2006/relationships/font" Target="fonts/QuattrocentoSans-regular.fntdata"/><Relationship Id="rId15" Type="http://schemas.openxmlformats.org/officeDocument/2006/relationships/slide" Target="slides/slide11.xml"/><Relationship Id="rId59" Type="http://schemas.openxmlformats.org/officeDocument/2006/relationships/font" Target="fonts/QuattrocentoSans-boldItalic.fntdata"/><Relationship Id="rId14" Type="http://schemas.openxmlformats.org/officeDocument/2006/relationships/slide" Target="slides/slide10.xml"/><Relationship Id="rId58" Type="http://schemas.openxmlformats.org/officeDocument/2006/relationships/font" Target="fonts/Quattrocento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xte.powerschool.com/powerschool-webhelp/powerteacher_pro/navigating_teacher_tools.htm#Term_Selector" TargetMode="External"/><Relationship Id="rId3" Type="http://schemas.openxmlformats.org/officeDocument/2006/relationships/hyperlink" Target="http://xte.powerschool.com/powerschool-webhelp/powerteacher_pro/summary_area.htm" TargetMode="External"/><Relationship Id="rId4" Type="http://schemas.openxmlformats.org/officeDocument/2006/relationships/hyperlink" Target="http://xte.powerschool.com/powerschool-webhelp/powerteacher_pro/navigating_teacher_tools.htm#View_Selector"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xte.powerschool.com/powerschool-webhelp/powerteacher_pro/navigating_teacher_tools.htm#Quick_Menu"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1" name="Shape 6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Click on grade to see more info</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-Teacher comments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-Section description</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 icon means you can view more info on the right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-”Grid” icon- you can see standards on that assignment;if you collapse the standards you can see them in more detail. (parent)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Comment symbol is in the view area</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-view will give you up to 3 tabs</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-boxes to identify what has been flagged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PT Portal link from a student’s page will drop you into that student’s back pack</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-use select screens for more info</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PT Portal link from the ‘Apps’ charm will drop you into the main page of PowerTeacher Porta.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Charms on left-hand side of the page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 grading charm- teachers spend most of their time here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-usually in Assignments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-grades for end of year reporting (can set up traditional and standard grades)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Student charm can choose a set of students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Progress charm=track class progress, standards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Reports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Settings</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Apps-link to PTPortal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Navigate to Settings Charm</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Class Descriptions (Description of course): This is displayed for the parent and student in the public portal</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-no character limit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add links via html code: will get click a button in the future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add in class syllabus info</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Note:</a:t>
            </a:r>
            <a:r>
              <a:rPr b="0" i="0" lang="en-US" sz="1200" u="none" cap="none" strike="noStrike">
                <a:solidFill>
                  <a:schemeClr val="dk1"/>
                </a:solidFill>
                <a:latin typeface="Calibri"/>
                <a:ea typeface="Calibri"/>
                <a:cs typeface="Calibri"/>
                <a:sym typeface="Calibri"/>
              </a:rPr>
              <a:t> Grade Scale is a new name in PS 10, called letter grade in PS 9</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6" name="Shape 21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Settings Charm</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Functions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Recalculate final grades: you have the option for traditional or standards AND which classes you want to recalculate</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8" name="Shape 22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Classes</a:t>
            </a:r>
            <a:r>
              <a:rPr b="0" i="0" lang="en-US" sz="1200" u="none" cap="none" strike="noStrike">
                <a:solidFill>
                  <a:schemeClr val="dk1"/>
                </a:solidFill>
                <a:latin typeface="Calibri"/>
                <a:ea typeface="Calibri"/>
                <a:cs typeface="Calibri"/>
                <a:sym typeface="Calibri"/>
              </a:rPr>
              <a:t> - Choose from blue button, shows all terms , will show next year term when created in PowerSchool.</a:t>
            </a:r>
          </a:p>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Groups</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Right now, in PT Pro there is no ability for teachers to create their own groups.  This feature is coming in a future release.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7" name="Shape 24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304800" lvl="1" marL="914400" marR="0" rtl="0" algn="l">
              <a:lnSpc>
                <a:spcPct val="115000"/>
              </a:lnSpc>
              <a:spcBef>
                <a:spcPts val="0"/>
              </a:spcBef>
              <a:spcAft>
                <a:spcPts val="0"/>
              </a:spcAft>
              <a:buClr>
                <a:schemeClr val="dk1"/>
              </a:buClr>
              <a:buSzPct val="109090"/>
              <a:buFont typeface="Calibri"/>
              <a:buAutoNum type="alphaLcPeriod"/>
            </a:pPr>
            <a:r>
              <a:rPr b="0" i="0" lang="en-US" sz="1200" u="none" cap="none" strike="noStrike">
                <a:solidFill>
                  <a:schemeClr val="dk1"/>
                </a:solidFill>
                <a:latin typeface="Calibri"/>
                <a:ea typeface="Calibri"/>
                <a:cs typeface="Calibri"/>
                <a:sym typeface="Calibri"/>
              </a:rPr>
              <a:t>Assignment Defaults-how you want stuff to be scored</a:t>
            </a:r>
          </a:p>
          <a:p>
            <a:pPr indent="-304800" lvl="1" marL="914400" marR="0" rtl="0" algn="l">
              <a:lnSpc>
                <a:spcPct val="115000"/>
              </a:lnSpc>
              <a:spcBef>
                <a:spcPts val="0"/>
              </a:spcBef>
              <a:spcAft>
                <a:spcPts val="0"/>
              </a:spcAft>
              <a:buClr>
                <a:schemeClr val="dk1"/>
              </a:buClr>
              <a:buSzPct val="109090"/>
              <a:buFont typeface="Calibri"/>
              <a:buAutoNum type="alphaLcPeriod"/>
            </a:pPr>
            <a:r>
              <a:rPr b="0" i="0" lang="en-US" sz="1200" u="none" cap="none" strike="noStrike">
                <a:solidFill>
                  <a:schemeClr val="dk1"/>
                </a:solidFill>
                <a:latin typeface="Calibri"/>
                <a:ea typeface="Calibri"/>
                <a:cs typeface="Calibri"/>
                <a:sym typeface="Calibri"/>
              </a:rPr>
              <a:t>Points is the default - even before you choose a score type</a:t>
            </a:r>
          </a:p>
          <a:p>
            <a:pPr indent="-304800" lvl="1" marL="914400" marR="0" rtl="0" algn="l">
              <a:lnSpc>
                <a:spcPct val="115000"/>
              </a:lnSpc>
              <a:spcBef>
                <a:spcPts val="0"/>
              </a:spcBef>
              <a:spcAft>
                <a:spcPts val="0"/>
              </a:spcAft>
              <a:buClr>
                <a:schemeClr val="dk1"/>
              </a:buClr>
              <a:buSzPct val="109090"/>
              <a:buFont typeface="Calibri"/>
              <a:buAutoNum type="alphaLcPeriod"/>
            </a:pPr>
            <a:r>
              <a:rPr b="0" i="0" lang="en-US" sz="1200" u="none" cap="none" strike="noStrike">
                <a:solidFill>
                  <a:schemeClr val="dk1"/>
                </a:solidFill>
                <a:latin typeface="Calibri"/>
                <a:ea typeface="Calibri"/>
                <a:cs typeface="Calibri"/>
                <a:sym typeface="Calibri"/>
              </a:rPr>
              <a:t>Collected only for standards based grading</a:t>
            </a:r>
          </a:p>
          <a:p>
            <a:pPr indent="-304800" lvl="1" marL="914400" marR="0" rtl="0" algn="l">
              <a:lnSpc>
                <a:spcPct val="115000"/>
              </a:lnSpc>
              <a:spcBef>
                <a:spcPts val="0"/>
              </a:spcBef>
              <a:spcAft>
                <a:spcPts val="0"/>
              </a:spcAft>
              <a:buClr>
                <a:schemeClr val="dk1"/>
              </a:buClr>
              <a:buSzPct val="109090"/>
              <a:buFont typeface="Calibri"/>
              <a:buAutoNum type="alphaLcPeriod"/>
            </a:pPr>
            <a:r>
              <a:rPr b="0" i="0" lang="en-US" sz="1200" u="none" cap="none" strike="noStrike">
                <a:solidFill>
                  <a:schemeClr val="dk1"/>
                </a:solidFill>
                <a:latin typeface="Calibri"/>
                <a:ea typeface="Calibri"/>
                <a:cs typeface="Calibri"/>
                <a:sym typeface="Calibri"/>
              </a:rPr>
              <a:t>Can weight grades and add bonus points</a:t>
            </a:r>
          </a:p>
          <a:p>
            <a:pPr indent="-304800" lvl="1" marL="914400" marR="0" rtl="0" algn="l">
              <a:lnSpc>
                <a:spcPct val="115000"/>
              </a:lnSpc>
              <a:spcBef>
                <a:spcPts val="0"/>
              </a:spcBef>
              <a:spcAft>
                <a:spcPts val="0"/>
              </a:spcAft>
              <a:buClr>
                <a:schemeClr val="dk1"/>
              </a:buClr>
              <a:buSzPct val="109090"/>
              <a:buFont typeface="Calibri"/>
              <a:buAutoNum type="alphaLcPeriod"/>
            </a:pPr>
            <a:r>
              <a:rPr b="0" i="0" lang="en-US" sz="1200" u="none" cap="none" strike="noStrike">
                <a:solidFill>
                  <a:schemeClr val="dk1"/>
                </a:solidFill>
                <a:latin typeface="Calibri"/>
                <a:ea typeface="Calibri"/>
                <a:cs typeface="Calibri"/>
                <a:sym typeface="Calibri"/>
              </a:rPr>
              <a:t>Publishing will be done in assignment if needed</a:t>
            </a:r>
          </a:p>
          <a:p>
            <a:pPr indent="0" lvl="0" marL="0" marR="0" rtl="0" algn="l">
              <a:lnSpc>
                <a:spcPct val="115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7" name="Shape 26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68" name="Shape 26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8" name="Shape 27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79" name="Shape 27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5" name="Shape 28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86" name="Shape 28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0" name="Shape 70"/>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1" name="Shape 71"/>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2" name="Shape 29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93" name="Shape 29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9" name="Shape 29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00" name="Shape 30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9" name="Shape 30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Create&gt;Assignment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override category default on assignments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-choose due date (populates to today if not changed)</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-if multiple classes, can set multiple dates using </a:t>
            </a:r>
            <a:r>
              <a:rPr b="1" i="0" lang="en-US" sz="1200" u="none" cap="none" strike="noStrike">
                <a:solidFill>
                  <a:schemeClr val="dk1"/>
                </a:solidFill>
                <a:highlight>
                  <a:srgbClr val="FFFFFF"/>
                </a:highlight>
                <a:latin typeface="Calibri"/>
                <a:ea typeface="Calibri"/>
                <a:cs typeface="Calibri"/>
                <a:sym typeface="Calibri"/>
              </a:rPr>
              <a:t>+Per Class</a:t>
            </a:r>
            <a:r>
              <a:rPr b="0" i="0" lang="en-US" sz="1200" u="none" cap="none" strike="noStrike">
                <a:solidFill>
                  <a:schemeClr val="dk1"/>
                </a:solidFill>
                <a:highlight>
                  <a:srgbClr val="FFFFFF"/>
                </a:highlight>
                <a:latin typeface="Calibri"/>
                <a:ea typeface="Calibri"/>
                <a:cs typeface="Calibri"/>
                <a:sym typeface="Calibri"/>
              </a:rPr>
              <a:t> button</a:t>
            </a:r>
          </a:p>
          <a:p>
            <a:pPr indent="0" lvl="0" marL="0" marR="0" rtl="0" algn="l">
              <a:spcBef>
                <a:spcPts val="0"/>
              </a:spcBef>
              <a:spcAft>
                <a:spcPts val="0"/>
              </a:spcAft>
              <a:buClr>
                <a:schemeClr val="dk1"/>
              </a:buClr>
              <a:buSzPct val="25000"/>
              <a:buFont typeface="Arial"/>
              <a:buNone/>
            </a:pPr>
            <a:r>
              <a:rPr b="1" i="0" lang="en-US" sz="1200" u="none" cap="none" strike="noStrike">
                <a:solidFill>
                  <a:schemeClr val="dk1"/>
                </a:solidFill>
                <a:latin typeface="Calibri"/>
                <a:ea typeface="Calibri"/>
                <a:cs typeface="Calibri"/>
                <a:sym typeface="Calibri"/>
              </a:rPr>
              <a:t>Create assignment once across all classes --- creates a shared anchor point</a:t>
            </a:r>
          </a:p>
          <a:p>
            <a:pPr indent="0" lvl="0" marL="0" marR="0" rtl="0" algn="l">
              <a:spcBef>
                <a:spcPts val="0"/>
              </a:spcBef>
              <a:spcAft>
                <a:spcPts val="0"/>
              </a:spcAft>
              <a:buClr>
                <a:schemeClr val="dk1"/>
              </a:buClr>
              <a:buSzPct val="25000"/>
              <a:buFont typeface="Arial"/>
              <a:buNone/>
            </a:pPr>
            <a:r>
              <a:rPr b="1" i="0" lang="en-US" sz="1200" u="none" cap="none" strike="noStrike">
                <a:solidFill>
                  <a:schemeClr val="dk1"/>
                </a:solidFill>
                <a:latin typeface="Calibri"/>
                <a:ea typeface="Calibri"/>
                <a:cs typeface="Calibri"/>
                <a:sym typeface="Calibri"/>
              </a:rPr>
              <a:t>When duplicate or copy assignments --- creates individual anchor points </a:t>
            </a:r>
          </a:p>
          <a:p>
            <a:pPr indent="0" lvl="0" marL="0" marR="0" rtl="0" algn="l">
              <a:spcBef>
                <a:spcPts val="0"/>
              </a:spcBef>
              <a:buClr>
                <a:schemeClr val="dk1"/>
              </a:buClr>
              <a:buSzPct val="25000"/>
              <a:buFont typeface="Arial"/>
              <a:buNone/>
            </a:pPr>
            <a:r>
              <a:rPr b="1" i="1" lang="en-US" sz="1200" u="none" cap="none" strike="noStrike">
                <a:solidFill>
                  <a:schemeClr val="dk1"/>
                </a:solidFill>
                <a:latin typeface="Calibri"/>
                <a:ea typeface="Calibri"/>
                <a:cs typeface="Calibri"/>
                <a:sym typeface="Calibri"/>
              </a:rPr>
              <a:t>Caution</a:t>
            </a:r>
            <a:r>
              <a:rPr b="0" i="1" lang="en-US" sz="1200" u="none" cap="none" strike="noStrike">
                <a:solidFill>
                  <a:schemeClr val="dk1"/>
                </a:solidFill>
                <a:latin typeface="Calibri"/>
                <a:ea typeface="Calibri"/>
                <a:cs typeface="Calibri"/>
                <a:sym typeface="Calibri"/>
              </a:rPr>
              <a:t> if deleting an assignment with a </a:t>
            </a:r>
            <a:r>
              <a:rPr b="1" i="1" lang="en-US" sz="1200" u="sng" cap="none" strike="noStrike">
                <a:solidFill>
                  <a:schemeClr val="dk1"/>
                </a:solidFill>
                <a:latin typeface="Calibri"/>
                <a:ea typeface="Calibri"/>
                <a:cs typeface="Calibri"/>
                <a:sym typeface="Calibri"/>
              </a:rPr>
              <a:t>shared anchor point</a:t>
            </a:r>
            <a:r>
              <a:rPr b="0" i="1" lang="en-US" sz="1200" u="none" cap="none" strike="noStrike">
                <a:solidFill>
                  <a:schemeClr val="dk1"/>
                </a:solidFill>
                <a:latin typeface="Calibri"/>
                <a:ea typeface="Calibri"/>
                <a:cs typeface="Calibri"/>
                <a:sym typeface="Calibri"/>
              </a:rPr>
              <a:t> - all connected assignments in all classes will be deleted whether scored or not. Advised to edit the assignment instead of deleting and deselect (uncheck) the Class that no longer needs this assignment.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2" name="Shape 32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Can show and hide filter</a:t>
            </a:r>
          </a:p>
          <a:p>
            <a:pPr indent="0" lvl="0" marL="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-list assignments in that term</a:t>
            </a:r>
          </a:p>
          <a:p>
            <a:pPr indent="0" lvl="0" marL="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-category and link to assignment </a:t>
            </a:r>
          </a:p>
          <a:p>
            <a:pPr indent="0" lvl="0" marL="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-sortable columns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-Checked means all students have submitted the assignment</a:t>
            </a:r>
          </a:p>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23/23--23 assignments marked out of 23 students</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0" name="Shape 34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Clicked assignment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click on hyperlinked names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-push notification on score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be sorted</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You can select if you want the assignment score to auto-calculate the standards scores. 1. Select an assignment name on the Assignments page or the Scoresheet. 2. On the Standards tab of the Edit Assignment dialog, select the checkbox if you want the assignment score to auto-calculate to standards scores.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5" name="Shape 35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1" sz="1200" u="none" cap="none" strike="noStrike">
              <a:solidFill>
                <a:schemeClr val="dk1"/>
              </a:solidFill>
              <a:latin typeface="Calibri"/>
              <a:ea typeface="Calibri"/>
              <a:cs typeface="Calibri"/>
              <a:sym typeface="Calibri"/>
            </a:endParaRPr>
          </a:p>
        </p:txBody>
      </p:sp>
      <p:sp>
        <p:nvSpPr>
          <p:cNvPr id="356" name="Shape 35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5" name="Shape 36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Copy function is found in the ‘Gear’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1" name="Shape 37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72" name="Shape 37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1" name="Shape 38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Grades are for End of Term</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90" name="Shape 39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Scoresheet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-Grade column for final grade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change view to show assignments from least recent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-will go into assignments with a click</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-under gear you can see most recent first </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On the charms bar, select </a:t>
            </a:r>
            <a:r>
              <a:rPr b="1" i="0" lang="en-US" sz="1200" u="none" cap="none" strike="noStrike">
                <a:solidFill>
                  <a:schemeClr val="dk1"/>
                </a:solidFill>
                <a:latin typeface="Calibri"/>
                <a:ea typeface="Calibri"/>
                <a:cs typeface="Calibri"/>
                <a:sym typeface="Calibri"/>
              </a:rPr>
              <a:t>Grading</a:t>
            </a:r>
            <a:r>
              <a:rPr b="0" i="0" lang="en-US" sz="1200" u="none" cap="none" strike="noStrike">
                <a:solidFill>
                  <a:schemeClr val="dk1"/>
                </a:solidFill>
                <a:latin typeface="Calibri"/>
                <a:ea typeface="Calibri"/>
                <a:cs typeface="Calibri"/>
                <a:sym typeface="Calibri"/>
              </a:rPr>
              <a:t>, and then select </a:t>
            </a:r>
            <a:r>
              <a:rPr b="1" i="0" lang="en-US" sz="1200" u="none" cap="none" strike="noStrike">
                <a:solidFill>
                  <a:schemeClr val="dk1"/>
                </a:solidFill>
                <a:latin typeface="Calibri"/>
                <a:ea typeface="Calibri"/>
                <a:cs typeface="Calibri"/>
                <a:sym typeface="Calibri"/>
              </a:rPr>
              <a:t>Scoresheet</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a:t>
            </a:r>
            <a:r>
              <a:rPr b="1" i="0" lang="en-US" sz="1200" u="none" cap="none" strike="noStrike">
                <a:solidFill>
                  <a:schemeClr val="dk1"/>
                </a:solidFill>
                <a:latin typeface="Calibri"/>
                <a:ea typeface="Calibri"/>
                <a:cs typeface="Calibri"/>
                <a:sym typeface="Calibri"/>
              </a:rPr>
              <a:t>Show Assignments from Most Recent</a:t>
            </a:r>
            <a:r>
              <a:rPr b="0" i="0" lang="en-US" sz="1200" u="none" cap="none" strike="noStrike">
                <a:solidFill>
                  <a:schemeClr val="dk1"/>
                </a:solidFill>
                <a:latin typeface="Calibri"/>
                <a:ea typeface="Calibri"/>
                <a:cs typeface="Calibri"/>
                <a:sym typeface="Calibri"/>
              </a:rPr>
              <a:t> to sort assignments by date.</a:t>
            </a:r>
          </a:p>
          <a:p>
            <a:pPr indent="-304800" lvl="1" marL="914400" marR="0" rtl="0" algn="l">
              <a:lnSpc>
                <a:spcPct val="115000"/>
              </a:lnSpc>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To view the scoresheet for a group of classes, choose the group from the Class Selector, then use the Scoresheet Quick Menu to easily switch between the classes within the group.</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2" name="Shape 8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1" name="Shape 40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1" sz="1200" u="none" cap="none" strike="noStrike">
              <a:solidFill>
                <a:schemeClr val="dk1"/>
              </a:solidFill>
              <a:latin typeface="Calibri"/>
              <a:ea typeface="Calibri"/>
              <a:cs typeface="Calibri"/>
              <a:sym typeface="Calibri"/>
            </a:endParaRPr>
          </a:p>
        </p:txBody>
      </p:sp>
      <p:sp>
        <p:nvSpPr>
          <p:cNvPr id="402" name="Shape 40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11" name="Shape 41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1" sz="1200" u="none" cap="none" strike="noStrike">
              <a:solidFill>
                <a:schemeClr val="dk1"/>
              </a:solidFill>
              <a:latin typeface="Calibri"/>
              <a:ea typeface="Calibri"/>
              <a:cs typeface="Calibri"/>
              <a:sym typeface="Calibri"/>
            </a:endParaRPr>
          </a:p>
        </p:txBody>
      </p:sp>
      <p:sp>
        <p:nvSpPr>
          <p:cNvPr id="412" name="Shape 41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1" name="Shape 42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22" name="Shape 42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8" name="Shape 42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Locate the assignment you want to score, and enter the students’ assignment scores in the </a:t>
            </a:r>
            <a:r>
              <a:rPr b="1" i="0" lang="en-US" sz="1200" u="none" cap="none" strike="noStrike">
                <a:solidFill>
                  <a:schemeClr val="dk1"/>
                </a:solidFill>
                <a:latin typeface="Calibri"/>
                <a:ea typeface="Calibri"/>
                <a:cs typeface="Calibri"/>
                <a:sym typeface="Calibri"/>
              </a:rPr>
              <a:t>Score</a:t>
            </a:r>
            <a:r>
              <a:rPr b="0" i="0" lang="en-US" sz="1200" u="none" cap="none" strike="noStrike">
                <a:solidFill>
                  <a:schemeClr val="dk1"/>
                </a:solidFill>
                <a:latin typeface="Calibri"/>
                <a:ea typeface="Calibri"/>
                <a:cs typeface="Calibri"/>
                <a:sym typeface="Calibri"/>
              </a:rPr>
              <a:t> column.</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If standards are aligned to the assignment, enter the standards scores in the standards columns. Use the arrow keys on your keyboard or the arrows at the top of the Score Inspector to move to different score cells.</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To change the term, make a selection from the </a:t>
            </a:r>
            <a:r>
              <a:rPr b="0" i="0" lang="en-US" sz="1200" u="sng" cap="none" strike="noStrike">
                <a:solidFill>
                  <a:schemeClr val="hlink"/>
                </a:solidFill>
                <a:latin typeface="Calibri"/>
                <a:ea typeface="Calibri"/>
                <a:cs typeface="Calibri"/>
                <a:sym typeface="Calibri"/>
                <a:hlinkClick r:id="rId2"/>
              </a:rPr>
              <a:t>Reporting Term</a:t>
            </a:r>
            <a:r>
              <a:rPr b="0" i="0" lang="en-US" sz="1200" u="none" cap="none" strike="noStrike">
                <a:solidFill>
                  <a:schemeClr val="dk1"/>
                </a:solidFill>
                <a:latin typeface="Calibri"/>
                <a:ea typeface="Calibri"/>
                <a:cs typeface="Calibri"/>
                <a:sym typeface="Calibri"/>
              </a:rPr>
              <a:t> menu in the upper right portion of the page.</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Use the </a:t>
            </a:r>
            <a:r>
              <a:rPr b="0" i="0" lang="en-US" sz="1200" u="sng" cap="none" strike="noStrike">
                <a:solidFill>
                  <a:schemeClr val="hlink"/>
                </a:solidFill>
                <a:latin typeface="Calibri"/>
                <a:ea typeface="Calibri"/>
                <a:cs typeface="Calibri"/>
                <a:sym typeface="Calibri"/>
                <a:hlinkClick r:id="rId3"/>
              </a:rPr>
              <a:t>summary area</a:t>
            </a:r>
            <a:r>
              <a:rPr b="0" i="0" lang="en-US" sz="1200" u="none" cap="none" strike="noStrike">
                <a:solidFill>
                  <a:schemeClr val="dk1"/>
                </a:solidFill>
                <a:latin typeface="Calibri"/>
                <a:ea typeface="Calibri"/>
                <a:cs typeface="Calibri"/>
                <a:sym typeface="Calibri"/>
              </a:rPr>
              <a:t> to view details or make changes to an assignment.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assignment name in the column heading to view a single assignment on the </a:t>
            </a:r>
            <a:r>
              <a:rPr b="0" i="0" lang="en-US" sz="1200" u="none" cap="none" strike="noStrike">
                <a:solidFill>
                  <a:schemeClr val="dk1"/>
                </a:solidFill>
                <a:highlight>
                  <a:srgbClr val="B2B4BF"/>
                </a:highlight>
                <a:latin typeface="Calibri"/>
                <a:ea typeface="Calibri"/>
                <a:cs typeface="Calibri"/>
                <a:sym typeface="Calibri"/>
              </a:rPr>
              <a:t>Scoresheet</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If you want to see more students on this page, use the </a:t>
            </a:r>
            <a:r>
              <a:rPr b="0" i="0" lang="en-US" sz="1200" u="sng" cap="none" strike="noStrike">
                <a:solidFill>
                  <a:schemeClr val="hlink"/>
                </a:solidFill>
                <a:latin typeface="Calibri"/>
                <a:ea typeface="Calibri"/>
                <a:cs typeface="Calibri"/>
                <a:sym typeface="Calibri"/>
                <a:hlinkClick r:id="rId4"/>
              </a:rPr>
              <a:t>View selector</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a:t>
            </a:r>
            <a:r>
              <a:rPr b="1" i="0" lang="en-US" sz="1200" u="none" cap="none" strike="noStrike">
                <a:solidFill>
                  <a:schemeClr val="dk1"/>
                </a:solidFill>
                <a:latin typeface="Calibri"/>
                <a:ea typeface="Calibri"/>
                <a:cs typeface="Calibri"/>
                <a:sym typeface="Calibri"/>
              </a:rPr>
              <a:t>Save</a:t>
            </a:r>
            <a:r>
              <a:rPr b="0" i="0" lang="en-US" sz="1200" u="none" cap="none" strike="noStrike">
                <a:solidFill>
                  <a:schemeClr val="dk1"/>
                </a:solidFill>
                <a:latin typeface="Calibri"/>
                <a:ea typeface="Calibri"/>
                <a:cs typeface="Calibri"/>
                <a:sym typeface="Calibri"/>
              </a:rPr>
              <a:t> when you are done entering scores.</a:t>
            </a:r>
          </a:p>
          <a:p>
            <a:pPr indent="-304800" lvl="0" marL="457200" marR="0" rtl="0" algn="l">
              <a:lnSpc>
                <a:spcPct val="115000"/>
              </a:lnSpc>
              <a:spcBef>
                <a:spcPts val="0"/>
              </a:spcBef>
              <a:buClr>
                <a:schemeClr val="dk1"/>
              </a:buClr>
              <a:buSzPct val="100000"/>
              <a:buFont typeface="Calibri"/>
              <a:buAutoNum type="arabicPeriod"/>
            </a:pPr>
            <a:r>
              <a:rPr b="0" i="0" lang="en-US" sz="1200" u="none" cap="none" strike="noStrike">
                <a:solidFill>
                  <a:srgbClr val="333333"/>
                </a:solidFill>
                <a:highlight>
                  <a:srgbClr val="FFFFFF"/>
                </a:highlight>
                <a:latin typeface="Calibri"/>
                <a:ea typeface="Calibri"/>
                <a:cs typeface="Calibri"/>
                <a:sym typeface="Calibri"/>
              </a:rPr>
              <a:t>If the letter grade is manually overwritten the percentage is NOT automatically changed ... it must be manually changed separately.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38" name="Shape 43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-tag will appear for changed grade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-report comments will appear on this column </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6" name="Shape 44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Will push grade to future grade if this assignment on standards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-show how ‘tag’ functionality</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-edit assignment     -show more: get to SPECIAL Codes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-score indicators (missing, collected, late, etc..)    -exempt-purple slash in box</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-if there is a grade, the grade will appear in purple if exempt        -can put in “hot keys” with letters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-score inspector (icon that looks like calculator)       -comment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 NC Traditional Report Cards pull from one term only! Remember this and train teachers which term to enter their comments in if it needs to show on the NC Traditional Report Card.</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Shape 4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58" name="Shape 45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Note:  </a:t>
            </a:r>
            <a:r>
              <a:rPr b="0" i="0" lang="en-US" sz="1200" u="none" cap="none" strike="noStrike">
                <a:solidFill>
                  <a:srgbClr val="333333"/>
                </a:solidFill>
                <a:highlight>
                  <a:srgbClr val="FFFFFF"/>
                </a:highlight>
                <a:latin typeface="Calibri"/>
                <a:ea typeface="Calibri"/>
                <a:cs typeface="Calibri"/>
                <a:sym typeface="Calibri"/>
              </a:rPr>
              <a:t>little gear in lower left of Grade means a standard grade was manually overridden</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access district comment bank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favorite comments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-special codes can be create by the district</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To enter comments manually:</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text field at the bottom of the Score Inspector, or select the Comment icon on the Score Inspector and select the larger text field.</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Enter comment text. A comment icon appears in the table for the selected field, indicating that a comment exists for that score or grade.</a:t>
            </a: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To select comments from the Comment Bank:</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a:t>
            </a:r>
            <a:r>
              <a:rPr b="1" i="0" lang="en-US" sz="1200" u="none" cap="none" strike="noStrike">
                <a:solidFill>
                  <a:schemeClr val="dk1"/>
                </a:solidFill>
                <a:latin typeface="Calibri"/>
                <a:ea typeface="Calibri"/>
                <a:cs typeface="Calibri"/>
                <a:sym typeface="Calibri"/>
              </a:rPr>
              <a:t>Comment</a:t>
            </a:r>
            <a:r>
              <a:rPr b="0" i="0" lang="en-US" sz="1200" u="none" cap="none" strike="noStrike">
                <a:solidFill>
                  <a:schemeClr val="dk1"/>
                </a:solidFill>
                <a:latin typeface="Calibri"/>
                <a:ea typeface="Calibri"/>
                <a:cs typeface="Calibri"/>
                <a:sym typeface="Calibri"/>
              </a:rPr>
              <a:t> icon on the Score Inspector.</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a:t>
            </a:r>
            <a:r>
              <a:rPr b="1" i="0" lang="en-US" sz="1200" u="none" cap="none" strike="noStrike">
                <a:solidFill>
                  <a:schemeClr val="dk1"/>
                </a:solidFill>
                <a:latin typeface="Calibri"/>
                <a:ea typeface="Calibri"/>
                <a:cs typeface="Calibri"/>
                <a:sym typeface="Calibri"/>
              </a:rPr>
              <a:t>Comment Bank</a:t>
            </a:r>
            <a:r>
              <a:rPr b="0" i="0" lang="en-US" sz="1200" u="none" cap="none" strike="noStrike">
                <a:solidFill>
                  <a:schemeClr val="dk1"/>
                </a:solidFill>
                <a:latin typeface="Calibri"/>
                <a:ea typeface="Calibri"/>
                <a:cs typeface="Calibri"/>
                <a:sym typeface="Calibri"/>
              </a:rPr>
              <a:t> button.</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To limit the comments that appear in the Comment Bank, enter information in the Filter field and then select </a:t>
            </a:r>
            <a:r>
              <a:rPr b="1" i="0" lang="en-US" sz="1200" u="none" cap="none" strike="noStrike">
                <a:solidFill>
                  <a:schemeClr val="dk1"/>
                </a:solidFill>
                <a:latin typeface="Calibri"/>
                <a:ea typeface="Calibri"/>
                <a:cs typeface="Calibri"/>
                <a:sym typeface="Calibri"/>
              </a:rPr>
              <a:t>Apply</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star next to a comment in the bank to set it as one of your favorite comments. You can then sort the list to display your favorite comments at the top of the list.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checkbox next to one or more comments you want to add to the score.</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Choose if you want comments separated by a line break or a space.</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a:t>
            </a:r>
            <a:r>
              <a:rPr b="1" i="0" lang="en-US" sz="1200" u="none" cap="none" strike="noStrike">
                <a:solidFill>
                  <a:schemeClr val="dk1"/>
                </a:solidFill>
                <a:latin typeface="Calibri"/>
                <a:ea typeface="Calibri"/>
                <a:cs typeface="Calibri"/>
                <a:sym typeface="Calibri"/>
              </a:rPr>
              <a:t>Insert Comments</a:t>
            </a:r>
            <a:r>
              <a:rPr b="0" i="0" lang="en-US" sz="1200" u="none" cap="none" strike="noStrike">
                <a:solidFill>
                  <a:schemeClr val="dk1"/>
                </a:solidFill>
                <a:latin typeface="Calibri"/>
                <a:ea typeface="Calibri"/>
                <a:cs typeface="Calibri"/>
                <a:sym typeface="Calibri"/>
              </a:rPr>
              <a:t>. A blue Comment icon appears in the student’s score cell. Click the icon to read the comment.</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Shape 4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69" name="Shape 46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highlight>
                  <a:srgbClr val="FFFFFF"/>
                </a:highlight>
                <a:latin typeface="Calibri"/>
                <a:ea typeface="Calibri"/>
                <a:cs typeface="Calibri"/>
                <a:sym typeface="Calibri"/>
              </a:rPr>
              <a:t>circly arrow takes out override traingle on final grade calculation, returns the original calculation and leaves a pink box outline, pink box outline goes away when page is saved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5" name="Shape 47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76" name="Shape 47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Shape 4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2" name="Shape 4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83" name="Shape 48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3" name="Shape 9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9" name="Shape 48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90" name="Shape 49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Shape 4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6" name="Shape 49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97" name="Shape 49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Shape 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2" name="Shape 50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03" name="Shape 50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Shape 5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9" name="Shape 5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10" name="Shape 5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17" name="Shape 51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Colors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-demarkation line: those progressing vs those not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-red-bad, green-good.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-click on bar graph to see grade distribution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select sections to compare (S1, S2) </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graph on the Traditional Grades Progress page shows the distribution of grades for the class for the selected reporting term. It also shows the aggregate totals for missing, late, or incomplete assignments.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On the charms bar, select Progress and then choose Traditional. The class grades progress appears in a graph.</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Use the class selector to change to a different class, or to select a class group.</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Select Missing, Late, or Incomplete to view the Traditional Grades page with summary information on each category.</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Select the progress graph to view the Traditional Grades Distribution screen.</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Select and then select the Show Trend box. Deselect the Show Trend box to hide the trend column. Select the term you want to compare against. If you are working with multiple classes, you can select if you want the class grouped by student or by class on this screen.</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Select a Score Distribution chart to view the final grades and trend comparison. Arrows indicate if the grades are trending up or down against the selected comparison term.</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Select OK to close the screen.</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The Traditional Grades Progress screen provides a graphical view of the grade distribution across the selected class.</a:t>
            </a:r>
          </a:p>
          <a:p>
            <a:pPr indent="0" lvl="0" marL="0" marR="0" rtl="0" algn="l">
              <a:lnSpc>
                <a:spcPct val="115000"/>
              </a:lnSpc>
              <a:spcBef>
                <a:spcPts val="30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The column on the left lists the number of students who have earned each traditional grade in the grade scale. The colors in the graph correspond to the grade scale color levels. For example, if the grade scale defines the grades A and A- as dark green, the graph displays a dark green bar that corresponds to the number of students who have an A or A-. The black demarcation line shows where the cutoff is between passing and failing grades. The numbers in the column on the right show the total number of students who have passing grades versus the total number of students who have failing grades.</a:t>
            </a:r>
          </a:p>
          <a:p>
            <a:pPr indent="0" lvl="0" marL="0" marR="0" rtl="0" algn="l">
              <a:lnSpc>
                <a:spcPct val="115000"/>
              </a:lnSpc>
              <a:spcBef>
                <a:spcPts val="30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To the right of the graph, view a summary of the total number of students who have missing, late, or incomplete assignments.</a:t>
            </a:r>
          </a:p>
          <a:p>
            <a:pPr indent="0" lvl="0" marL="0" marR="0" rtl="0" algn="l">
              <a:spcBef>
                <a:spcPts val="30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Shape 5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28" name="Shape 52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29" name="Shape 52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Shape 5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35" name="Shape 53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36" name="Shape 53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Shape 5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42" name="Shape 54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43" name="Shape 54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Shape 5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49" name="Shape 54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50" name="Shape 55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Shape 5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56" name="Shape 55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highlight>
                  <a:srgbClr val="FFFFFF"/>
                </a:highlight>
                <a:latin typeface="Calibri"/>
                <a:ea typeface="Calibri"/>
                <a:cs typeface="Calibri"/>
                <a:sym typeface="Calibri"/>
              </a:rPr>
              <a:t>Section Readiness Report is not available yet .... however, can use under A+ charm -&gt; Grading -&gt; Comment Verification --can be printed to hand in by the teacher to let office know they are done with their grades</a:t>
            </a:r>
          </a:p>
          <a:p>
            <a:pPr indent="0" lvl="0" marL="0" marR="0" rtl="0" algn="l">
              <a:spcBef>
                <a:spcPts val="0"/>
              </a:spcBef>
              <a:spcAft>
                <a:spcPts val="0"/>
              </a:spcAft>
              <a:buClr>
                <a:schemeClr val="dk1"/>
              </a:buClr>
              <a:buSzPct val="25000"/>
              <a:buFont typeface="Calibri"/>
              <a:buNone/>
            </a:pPr>
            <a:r>
              <a:t/>
            </a:r>
            <a:endParaRPr b="0" i="0" sz="1000" u="none" cap="none" strike="noStrike">
              <a:solidFill>
                <a:srgbClr val="333333"/>
              </a:solidFill>
              <a:highlight>
                <a:srgbClr val="FFFFFF"/>
              </a:highlight>
              <a:latin typeface="Calibri"/>
              <a:ea typeface="Calibri"/>
              <a:cs typeface="Calibri"/>
              <a:sym typeface="Calibri"/>
            </a:endParaRPr>
          </a:p>
          <a:p>
            <a:pPr indent="0" lvl="0" marL="0" marR="0" rtl="0" algn="l">
              <a:spcBef>
                <a:spcPts val="0"/>
              </a:spcBef>
              <a:spcAft>
                <a:spcPts val="0"/>
              </a:spcAft>
              <a:buClr>
                <a:srgbClr val="333333"/>
              </a:buClr>
              <a:buSzPct val="25000"/>
              <a:buFont typeface="Calibri"/>
              <a:buNone/>
            </a:pPr>
            <a:r>
              <a:rPr b="0" i="0" lang="en-US" sz="1000" u="none" cap="none" strike="noStrike">
                <a:solidFill>
                  <a:srgbClr val="333333"/>
                </a:solidFill>
                <a:highlight>
                  <a:srgbClr val="FFFFFF"/>
                </a:highlight>
                <a:latin typeface="Calibri"/>
                <a:ea typeface="Calibri"/>
                <a:cs typeface="Calibri"/>
                <a:sym typeface="Calibri"/>
              </a:rPr>
              <a:t>Gradebook Preference under Students sort drop down means it will print the student’s preferred name but this functionality is not currently working as of 4/25/2017.</a:t>
            </a:r>
          </a:p>
          <a:p>
            <a:pPr indent="0" lvl="0" marL="0" marR="0" rtl="0" algn="l">
              <a:spcBef>
                <a:spcPts val="0"/>
              </a:spcBef>
              <a:spcAft>
                <a:spcPts val="0"/>
              </a:spcAft>
              <a:buClr>
                <a:schemeClr val="dk1"/>
              </a:buClr>
              <a:buSzPct val="25000"/>
              <a:buFont typeface="Calibri"/>
              <a:buNone/>
            </a:pPr>
            <a:r>
              <a:t/>
            </a:r>
            <a:endParaRPr b="0" i="0" sz="1000" u="none" cap="none" strike="noStrike">
              <a:solidFill>
                <a:srgbClr val="333333"/>
              </a:solidFill>
              <a:highlight>
                <a:srgbClr val="FFFFFF"/>
              </a:highlight>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t/>
            </a:r>
            <a:endParaRPr b="0" i="0" sz="1000" u="none" cap="none" strike="noStrike">
              <a:solidFill>
                <a:srgbClr val="333333"/>
              </a:solidFill>
              <a:highlight>
                <a:srgbClr val="FFFFFF"/>
              </a:highlight>
              <a:latin typeface="Calibri"/>
              <a:ea typeface="Calibri"/>
              <a:cs typeface="Calibri"/>
              <a:sym typeface="Calibri"/>
            </a:endParaRPr>
          </a:p>
          <a:p>
            <a:pPr indent="0" lvl="0" marL="0" marR="0" rtl="0" algn="l">
              <a:spcBef>
                <a:spcPts val="0"/>
              </a:spcBef>
              <a:buClr>
                <a:schemeClr val="dk1"/>
              </a:buClr>
              <a:buSzPct val="25000"/>
              <a:buFont typeface="Calibri"/>
              <a:buNone/>
            </a:pPr>
            <a:r>
              <a:t/>
            </a:r>
            <a:endParaRPr b="0" i="0" sz="1000" u="none" cap="none" strike="noStrike">
              <a:solidFill>
                <a:srgbClr val="333333"/>
              </a:solidFill>
              <a:highlight>
                <a:srgbClr val="FFFFFF"/>
              </a:highlight>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first time teachers access PTPro they will see this Welcome Message. ….. Click Close.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Robust Help feature -  Click on Question mark &gt; clicking </a:t>
            </a:r>
            <a:r>
              <a:rPr b="1" i="0" lang="en-US" sz="1200" u="none" cap="none" strike="noStrike">
                <a:solidFill>
                  <a:schemeClr val="dk1"/>
                </a:solidFill>
                <a:latin typeface="Calibri"/>
                <a:ea typeface="Calibri"/>
                <a:cs typeface="Calibri"/>
                <a:sym typeface="Calibri"/>
              </a:rPr>
              <a:t>Getting Started</a:t>
            </a:r>
            <a:r>
              <a:rPr b="0" i="0" lang="en-US" sz="1200" u="none" cap="none" strike="noStrike">
                <a:solidFill>
                  <a:schemeClr val="dk1"/>
                </a:solidFill>
                <a:latin typeface="Calibri"/>
                <a:ea typeface="Calibri"/>
                <a:cs typeface="Calibri"/>
                <a:sym typeface="Calibri"/>
              </a:rPr>
              <a:t> will show the welcome and navigation bubbles again</a:t>
            </a:r>
          </a:p>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Getting Started</a:t>
            </a:r>
            <a:r>
              <a:rPr b="0" i="0" lang="en-US" sz="1200" u="none" cap="none" strike="noStrike">
                <a:solidFill>
                  <a:schemeClr val="dk1"/>
                </a:solidFill>
                <a:latin typeface="Calibri"/>
                <a:ea typeface="Calibri"/>
                <a:cs typeface="Calibri"/>
                <a:sym typeface="Calibri"/>
              </a:rPr>
              <a:t> -- available on several pages- shows navigation bubbles</a:t>
            </a:r>
          </a:p>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Tips and Tricks </a:t>
            </a:r>
            <a:r>
              <a:rPr b="0" i="0" lang="en-US" sz="1200" u="none" cap="none" strike="noStrike">
                <a:solidFill>
                  <a:schemeClr val="dk1"/>
                </a:solidFill>
                <a:latin typeface="Calibri"/>
                <a:ea typeface="Calibri"/>
                <a:cs typeface="Calibri"/>
                <a:sym typeface="Calibri"/>
              </a:rPr>
              <a:t>-- (opens in new window) Accessibility View, Show/Hide Page Elements, Scroll Bars Invisible, Reports, Associate Assignments, Save Toner When Using Print Screen and Printing Report, Hot Keys</a:t>
            </a:r>
          </a:p>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Help </a:t>
            </a:r>
            <a:r>
              <a:rPr b="0" i="0" lang="en-US" sz="1200" u="none" cap="none" strike="noStrike">
                <a:solidFill>
                  <a:schemeClr val="dk1"/>
                </a:solidFill>
                <a:latin typeface="Calibri"/>
                <a:ea typeface="Calibri"/>
                <a:cs typeface="Calibri"/>
                <a:sym typeface="Calibri"/>
              </a:rPr>
              <a:t>- (opens in new window) Welcome, Table of Contents, Index, Search</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Shape 5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66" name="Shape 56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Play video: Using PT Pro &amp; Creating assignments</a:t>
            </a:r>
          </a:p>
        </p:txBody>
      </p:sp>
      <p:sp>
        <p:nvSpPr>
          <p:cNvPr id="567" name="Shape 56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Shape 5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3" name="Shape 57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74" name="Shape 57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Help</a:t>
            </a:r>
            <a:r>
              <a:rPr b="0" i="0" lang="en-US" sz="1200" u="none" cap="none" strike="noStrike">
                <a:solidFill>
                  <a:schemeClr val="dk1"/>
                </a:solidFill>
                <a:latin typeface="Calibri"/>
                <a:ea typeface="Calibri"/>
                <a:cs typeface="Calibri"/>
                <a:sym typeface="Calibri"/>
              </a:rPr>
              <a:t> - There is access to generic PTPro training videos</a:t>
            </a:r>
          </a:p>
          <a:p>
            <a:pPr indent="0" lvl="0" marL="0" marR="0" rtl="0" algn="l">
              <a:spcBef>
                <a:spcPts val="0"/>
              </a:spcBef>
              <a:spcAft>
                <a:spcPts val="0"/>
              </a:spcAft>
              <a:buClr>
                <a:schemeClr val="dk1"/>
              </a:buClr>
              <a:buSzPct val="25000"/>
              <a:buFont typeface="Arial"/>
              <a:buNone/>
            </a:pPr>
            <a:r>
              <a:rPr b="1" i="0" lang="en-US" sz="1200" u="none" cap="none" strike="noStrike">
                <a:solidFill>
                  <a:schemeClr val="dk1"/>
                </a:solidFill>
                <a:latin typeface="Calibri"/>
                <a:ea typeface="Calibri"/>
                <a:cs typeface="Calibri"/>
                <a:sym typeface="Calibri"/>
              </a:rPr>
              <a:t>Getting Started</a:t>
            </a:r>
            <a:r>
              <a:rPr b="0" i="0" lang="en-US" sz="1200" u="none" cap="none" strike="noStrike">
                <a:solidFill>
                  <a:schemeClr val="dk1"/>
                </a:solidFill>
                <a:latin typeface="Calibri"/>
                <a:ea typeface="Calibri"/>
                <a:cs typeface="Calibri"/>
                <a:sym typeface="Calibri"/>
              </a:rPr>
              <a:t> -- available on several page- shows navigation bubbles</a:t>
            </a:r>
          </a:p>
          <a:p>
            <a:pPr indent="0" lvl="0" marL="0" marR="0" rtl="0" algn="l">
              <a:spcBef>
                <a:spcPts val="0"/>
              </a:spcBef>
              <a:spcAft>
                <a:spcPts val="0"/>
              </a:spcAft>
              <a:buClr>
                <a:schemeClr val="dk1"/>
              </a:buClr>
              <a:buSzPct val="25000"/>
              <a:buFont typeface="Arial"/>
              <a:buNone/>
            </a:pPr>
            <a:r>
              <a:rPr b="1" i="0" lang="en-US" sz="1200" u="none" cap="none" strike="noStrike">
                <a:solidFill>
                  <a:schemeClr val="dk1"/>
                </a:solidFill>
                <a:latin typeface="Calibri"/>
                <a:ea typeface="Calibri"/>
                <a:cs typeface="Calibri"/>
                <a:sym typeface="Calibri"/>
              </a:rPr>
              <a:t>Tips and Tricks </a:t>
            </a:r>
            <a:r>
              <a:rPr b="0" i="0" lang="en-US" sz="1200" u="none" cap="none" strike="noStrike">
                <a:solidFill>
                  <a:schemeClr val="dk1"/>
                </a:solidFill>
                <a:latin typeface="Calibri"/>
                <a:ea typeface="Calibri"/>
                <a:cs typeface="Calibri"/>
                <a:sym typeface="Calibri"/>
              </a:rPr>
              <a:t>-- (opens in new window) Accessibility View, Show/Hide Page Elements, Scroll Bars Invisible, Reports, Associate Assignments, Save Toner When Using Print Screen and Printing Report, Hot Keys</a:t>
            </a:r>
          </a:p>
          <a:p>
            <a:pPr indent="0" lvl="0" marL="0" marR="0" rtl="0" algn="l">
              <a:spcBef>
                <a:spcPts val="0"/>
              </a:spcBef>
              <a:spcAft>
                <a:spcPts val="0"/>
              </a:spcAft>
              <a:buClr>
                <a:schemeClr val="dk1"/>
              </a:buClr>
              <a:buSzPct val="25000"/>
              <a:buFont typeface="Arial"/>
              <a:buNone/>
            </a:pPr>
            <a:r>
              <a:rPr b="1" i="0" lang="en-US" sz="1200" u="none" cap="none" strike="noStrike">
                <a:solidFill>
                  <a:schemeClr val="dk1"/>
                </a:solidFill>
                <a:latin typeface="Calibri"/>
                <a:ea typeface="Calibri"/>
                <a:cs typeface="Calibri"/>
                <a:sym typeface="Calibri"/>
              </a:rPr>
              <a:t>Help </a:t>
            </a:r>
            <a:r>
              <a:rPr b="0" i="0" lang="en-US" sz="1200" u="none" cap="none" strike="noStrike">
                <a:solidFill>
                  <a:schemeClr val="dk1"/>
                </a:solidFill>
                <a:latin typeface="Calibri"/>
                <a:ea typeface="Calibri"/>
                <a:cs typeface="Calibri"/>
                <a:sym typeface="Calibri"/>
              </a:rPr>
              <a:t>- (opens in new window) Welcome, Table of Contents, Index, Search</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-defaults to current class at the top of page</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Analyze performance throughout the term to ensure that students are mastering the skills and standards you are teaching. Review students’ performance as you prepare to complete final grades for report cards, and then use the gradebook to prepare for and conduct parent-teacher conferences.</a:t>
            </a: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Other pages in PowerTeacher Pro are optimized to display how an entire class is performing using the Progress pages. The individual student pages, however, provide more detailed information on an individual student. This is particularly useful for entering multiple of scores for a single student, and during parent-teacher conferences to explain why a student earned a particular grade.</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On the charms bar, select </a:t>
            </a:r>
            <a:r>
              <a:rPr b="1" i="0" lang="en-US" sz="1200" u="none" cap="none" strike="noStrike">
                <a:solidFill>
                  <a:schemeClr val="dk1"/>
                </a:solidFill>
                <a:latin typeface="Calibri"/>
                <a:ea typeface="Calibri"/>
                <a:cs typeface="Calibri"/>
                <a:sym typeface="Calibri"/>
              </a:rPr>
              <a:t>Students</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Search for a student using the search field. Use the selection buttons to limit the search to a class or all classes for the teacher.</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a Student View from the menu. The details for the student highlighted in the Students list appears.</a:t>
            </a:r>
          </a:p>
          <a:p>
            <a:pPr indent="-304800" lvl="0" marL="457200" marR="0" rtl="0" algn="l">
              <a:lnSpc>
                <a:spcPct val="115000"/>
              </a:lnSpc>
              <a:spcBef>
                <a:spcPts val="0"/>
              </a:spcBef>
              <a:spcAft>
                <a:spcPts val="0"/>
              </a:spcAft>
              <a:buClr>
                <a:schemeClr val="dk1"/>
              </a:buClr>
              <a:buSzPct val="91666"/>
              <a:buFont typeface="Calibri"/>
              <a:buAutoNum type="arabicPeriod"/>
            </a:pPr>
            <a:r>
              <a:rPr b="0" i="0" lang="en-US" sz="1200" u="none" cap="none" strike="noStrike">
                <a:solidFill>
                  <a:schemeClr val="dk1"/>
                </a:solidFill>
                <a:latin typeface="Calibri"/>
                <a:ea typeface="Calibri"/>
                <a:cs typeface="Calibri"/>
                <a:sym typeface="Calibri"/>
              </a:rPr>
              <a:t>Use the </a:t>
            </a:r>
            <a:r>
              <a:rPr b="0" i="0" lang="en-US" sz="1200" u="sng" cap="none" strike="noStrike">
                <a:solidFill>
                  <a:schemeClr val="hlink"/>
                </a:solidFill>
                <a:latin typeface="Calibri"/>
                <a:ea typeface="Calibri"/>
                <a:cs typeface="Calibri"/>
                <a:sym typeface="Calibri"/>
                <a:hlinkClick r:id="rId2"/>
              </a:rPr>
              <a:t>Quick Menu</a:t>
            </a:r>
            <a:r>
              <a:rPr b="0" i="0" lang="en-US" sz="1200" u="none" cap="none" strike="noStrike">
                <a:solidFill>
                  <a:schemeClr val="dk1"/>
                </a:solidFill>
                <a:latin typeface="Calibri"/>
                <a:ea typeface="Calibri"/>
                <a:cs typeface="Calibri"/>
                <a:sym typeface="Calibri"/>
              </a:rPr>
              <a:t> to navigate to other pages in the Students section of PowerTeacher Pro.</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To view only dropped students, select </a:t>
            </a:r>
            <a:r>
              <a:rPr b="1" i="0" lang="en-US" sz="1200" u="none" cap="none" strike="noStrike">
                <a:solidFill>
                  <a:schemeClr val="dk1"/>
                </a:solidFill>
                <a:latin typeface="Calibri"/>
                <a:ea typeface="Calibri"/>
                <a:cs typeface="Calibri"/>
                <a:sym typeface="Calibri"/>
              </a:rPr>
              <a:t>Show Dropped</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a student name to view details for that student.</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This page shows the student demographic information as entered in PowerSchool.</a:t>
            </a: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On the charms bar, select </a:t>
            </a:r>
            <a:r>
              <a:rPr b="1" i="0" lang="en-US" sz="1200" u="none" cap="none" strike="noStrike">
                <a:solidFill>
                  <a:schemeClr val="dk1"/>
                </a:solidFill>
                <a:latin typeface="Calibri"/>
                <a:ea typeface="Calibri"/>
                <a:cs typeface="Calibri"/>
                <a:sym typeface="Calibri"/>
              </a:rPr>
              <a:t>Students</a:t>
            </a:r>
            <a:r>
              <a:rPr b="0" i="0" lang="en-US" sz="1200" u="none" cap="none" strike="noStrike">
                <a:solidFill>
                  <a:schemeClr val="dk1"/>
                </a:solidFill>
                <a:latin typeface="Calibri"/>
                <a:ea typeface="Calibri"/>
                <a:cs typeface="Calibri"/>
                <a:sym typeface="Calibri"/>
              </a:rPr>
              <a:t>, and then select </a:t>
            </a:r>
            <a:r>
              <a:rPr b="1" i="0" lang="en-US" sz="1200" u="none" cap="none" strike="noStrike">
                <a:solidFill>
                  <a:schemeClr val="dk1"/>
                </a:solidFill>
                <a:latin typeface="Calibri"/>
                <a:ea typeface="Calibri"/>
                <a:cs typeface="Calibri"/>
                <a:sym typeface="Calibri"/>
              </a:rPr>
              <a:t>Demographics</a:t>
            </a:r>
            <a:r>
              <a:rPr b="0" i="0" lang="en-US" sz="1200" u="none" cap="none" strike="noStrike">
                <a:solidFill>
                  <a:schemeClr val="dk1"/>
                </a:solidFill>
                <a:latin typeface="Calibri"/>
                <a:ea typeface="Calibri"/>
                <a:cs typeface="Calibri"/>
                <a:sym typeface="Calibri"/>
              </a:rPr>
              <a:t>.</a:t>
            </a:r>
          </a:p>
          <a:p>
            <a:pPr indent="0" lvl="0" marL="0" marR="0" rtl="0" algn="l">
              <a:lnSpc>
                <a:spcPct val="115000"/>
              </a:lnSpc>
              <a:spcBef>
                <a:spcPts val="30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Use the Quick Menu links (the arrow next to the page heading) to navigate to other pages in the Students section of PowerTeacher Pro.</a:t>
            </a:r>
          </a:p>
          <a:p>
            <a:pPr indent="0" lvl="0" marL="0" marR="0" rtl="0" algn="l">
              <a:lnSpc>
                <a:spcPct val="115000"/>
              </a:lnSpc>
              <a:spcBef>
                <a:spcPts val="30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30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Notes: Currently Teachers cannot add additional columns like they can in PTG.</a:t>
            </a:r>
          </a:p>
          <a:p>
            <a:pPr indent="0" lvl="0" marL="0" marR="0" rtl="0" algn="l">
              <a:lnSpc>
                <a:spcPct val="115000"/>
              </a:lnSpc>
              <a:spcBef>
                <a:spcPts val="30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           Student Emails do not populate to this demographics screen.</a:t>
            </a:r>
          </a:p>
          <a:p>
            <a:pPr indent="0" lvl="0" marL="0" marR="0" rtl="0" algn="l">
              <a:lnSpc>
                <a:spcPct val="115000"/>
              </a:lnSpc>
              <a:spcBef>
                <a:spcPts val="30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0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6" name="Shape 14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Quick look up screen=parent portal screen!!</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-Snapshot of last two weeks of attendance; blanks mean present, dots in box means that class did not meet that day (elementary does not get dots)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-Course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-Terms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-Attendance information</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730250" y="1905000"/>
            <a:ext cx="7681913" cy="1523495"/>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54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15" name="Shape 15"/>
          <p:cNvSpPr txBox="1"/>
          <p:nvPr>
            <p:ph idx="1" type="subTitle"/>
          </p:nvPr>
        </p:nvSpPr>
        <p:spPr>
          <a:xfrm>
            <a:off x="730249" y="4344987"/>
            <a:ext cx="7681913" cy="461664"/>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Clr>
                <a:schemeClr val="lt1"/>
              </a:buClr>
              <a:buFont typeface="Calibri"/>
              <a:buNone/>
              <a:defRPr b="0" i="0" sz="3200" u="none" cap="none" strike="noStrike">
                <a:solidFill>
                  <a:schemeClr val="lt1"/>
                </a:solidFill>
                <a:latin typeface="Calibri"/>
                <a:ea typeface="Calibri"/>
                <a:cs typeface="Calibri"/>
                <a:sym typeface="Calibri"/>
              </a:defRPr>
            </a:lvl1pPr>
            <a:lvl2pPr indent="-12681" lvl="1" marL="457181" marR="0" rtl="0" algn="ctr">
              <a:lnSpc>
                <a:spcPct val="90000"/>
              </a:lnSpc>
              <a:spcBef>
                <a:spcPts val="560"/>
              </a:spcBef>
              <a:spcAft>
                <a:spcPts val="0"/>
              </a:spcAft>
              <a:buClr>
                <a:schemeClr val="lt1"/>
              </a:buClr>
              <a:buFont typeface="Calibri"/>
              <a:buNone/>
              <a:defRPr b="0" i="0" sz="2800" u="none" cap="none" strike="noStrike">
                <a:solidFill>
                  <a:schemeClr val="lt1"/>
                </a:solidFill>
                <a:latin typeface="Calibri"/>
                <a:ea typeface="Calibri"/>
                <a:cs typeface="Calibri"/>
                <a:sym typeface="Calibri"/>
              </a:defRPr>
            </a:lvl2pPr>
            <a:lvl3pPr indent="-12662" lvl="2" marL="914363"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3pPr>
            <a:lvl4pPr indent="-12644" lvl="3" marL="1371545"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4pPr>
            <a:lvl5pPr indent="-12626" lvl="4" marL="1828727"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5pPr>
            <a:lvl6pPr indent="-12608" lvl="5" marL="2285909"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12589" lvl="6" marL="274309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12571" lvl="7" marL="3200272"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12553" lvl="8" marL="3657454"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WALKIN - Prints in GRAYSCALE">
    <p:spTree>
      <p:nvGrpSpPr>
        <p:cNvPr id="49" name="Shape 49"/>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_Title and Content">
    <p:spTree>
      <p:nvGrpSpPr>
        <p:cNvPr id="50" name="Shape 50"/>
        <p:cNvGrpSpPr/>
        <p:nvPr/>
      </p:nvGrpSpPr>
      <p:grpSpPr>
        <a:xfrm>
          <a:off x="0" y="0"/>
          <a:ext cx="0" cy="0"/>
          <a:chOff x="0" y="0"/>
          <a:chExt cx="0" cy="0"/>
        </a:xfrm>
      </p:grpSpPr>
      <p:sp>
        <p:nvSpPr>
          <p:cNvPr id="51" name="Shape 51"/>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52" name="Shape 52"/>
          <p:cNvSpPr txBox="1"/>
          <p:nvPr>
            <p:ph idx="1" type="body"/>
          </p:nvPr>
        </p:nvSpPr>
        <p:spPr>
          <a:xfrm>
            <a:off x="381000" y="1411553"/>
            <a:ext cx="8381999" cy="2200601"/>
          </a:xfrm>
          <a:prstGeom prst="rect">
            <a:avLst/>
          </a:prstGeom>
          <a:noFill/>
          <a:ln>
            <a:noFill/>
          </a:ln>
        </p:spPr>
        <p:txBody>
          <a:bodyPr anchorCtr="0" anchor="t" bIns="91425" lIns="91425" rIns="91425" tIns="91425"/>
          <a:lstStyle>
            <a:lvl1pPr indent="-254634" lvl="0" marL="396875" marR="0" rtl="0" algn="l">
              <a:lnSpc>
                <a:spcPct val="90000"/>
              </a:lnSpc>
              <a:spcBef>
                <a:spcPts val="640"/>
              </a:spcBef>
              <a:spcAft>
                <a:spcPts val="0"/>
              </a:spcAft>
              <a:buClr>
                <a:schemeClr val="lt1"/>
              </a:buClr>
              <a:buSzPct val="70000"/>
              <a:buFont typeface="Noto Sans Symbols"/>
              <a:buChar char="●"/>
              <a:defRPr b="0" i="0" sz="3200" u="none" cap="none" strike="noStrike">
                <a:solidFill>
                  <a:schemeClr val="lt1"/>
                </a:solidFill>
                <a:latin typeface="Calibri"/>
                <a:ea typeface="Calibri"/>
                <a:cs typeface="Calibri"/>
                <a:sym typeface="Calibri"/>
              </a:defRPr>
            </a:lvl1pPr>
            <a:lvl2pPr indent="-281940" lvl="1" marL="914400" marR="0" rtl="0" algn="l">
              <a:lnSpc>
                <a:spcPct val="90000"/>
              </a:lnSpc>
              <a:spcBef>
                <a:spcPts val="560"/>
              </a:spcBef>
              <a:spcAft>
                <a:spcPts val="0"/>
              </a:spcAft>
              <a:buClr>
                <a:schemeClr val="lt1"/>
              </a:buClr>
              <a:buSzPct val="70000"/>
              <a:buFont typeface="Noto Sans Symbols"/>
              <a:buChar char="●"/>
              <a:defRPr b="0" i="0" sz="2800" u="none" cap="none" strike="noStrike">
                <a:solidFill>
                  <a:schemeClr val="lt1"/>
                </a:solidFill>
                <a:latin typeface="Calibri"/>
                <a:ea typeface="Calibri"/>
                <a:cs typeface="Calibri"/>
                <a:sym typeface="Calibri"/>
              </a:defRPr>
            </a:lvl2pPr>
            <a:lvl3pPr indent="-237807" lvl="2" marL="1258888"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3pPr>
            <a:lvl4pPr indent="-240982" lvl="3" marL="1604963"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4pPr>
            <a:lvl5pPr indent="-234633" lvl="4" marL="1941513"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53" name="Shape 53"/>
          <p:cNvSpPr txBox="1"/>
          <p:nvPr>
            <p:ph idx="2" type="body"/>
          </p:nvPr>
        </p:nvSpPr>
        <p:spPr>
          <a:xfrm>
            <a:off x="0" y="6238875"/>
            <a:ext cx="9144001" cy="619125"/>
          </a:xfrm>
          <a:prstGeom prst="rect">
            <a:avLst/>
          </a:prstGeom>
          <a:solidFill>
            <a:srgbClr val="FFFF99"/>
          </a:solidFill>
          <a:ln>
            <a:noFill/>
          </a:ln>
        </p:spPr>
        <p:txBody>
          <a:bodyPr anchorCtr="0" anchor="b" bIns="91425" lIns="91425" rIns="91425" tIns="91425"/>
          <a:lstStyle>
            <a:lvl1pPr indent="-396875" lvl="0" marL="396875" marR="0" rtl="0" algn="r">
              <a:lnSpc>
                <a:spcPct val="90000"/>
              </a:lnSpc>
              <a:spcBef>
                <a:spcPts val="640"/>
              </a:spcBef>
              <a:spcAft>
                <a:spcPts val="0"/>
              </a:spcAft>
              <a:buClr>
                <a:srgbClr val="000000"/>
              </a:buClr>
              <a:buFont typeface="Arial"/>
              <a:buNone/>
              <a:defRPr b="0" i="0" sz="32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2_Demo, Video etc. &quot;special&quot; slides">
    <p:spTree>
      <p:nvGrpSpPr>
        <p:cNvPr id="54" name="Shape 54"/>
        <p:cNvGrpSpPr/>
        <p:nvPr/>
      </p:nvGrpSpPr>
      <p:grpSpPr>
        <a:xfrm>
          <a:off x="0" y="0"/>
          <a:ext cx="0" cy="0"/>
          <a:chOff x="0" y="0"/>
          <a:chExt cx="0" cy="0"/>
        </a:xfrm>
      </p:grpSpPr>
      <p:sp>
        <p:nvSpPr>
          <p:cNvPr id="55" name="Shape 55"/>
          <p:cNvSpPr txBox="1"/>
          <p:nvPr>
            <p:ph type="ctrTitle"/>
          </p:nvPr>
        </p:nvSpPr>
        <p:spPr>
          <a:xfrm>
            <a:off x="1369219" y="649804"/>
            <a:ext cx="7043207" cy="1523494"/>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None/>
              <a:defRPr b="0" i="0" sz="54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56" name="Shape 56"/>
          <p:cNvSpPr txBox="1"/>
          <p:nvPr>
            <p:ph idx="1" type="subTitle"/>
          </p:nvPr>
        </p:nvSpPr>
        <p:spPr>
          <a:xfrm>
            <a:off x="1368954" y="4344987"/>
            <a:ext cx="7043207" cy="461664"/>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Clr>
                <a:schemeClr val="lt1"/>
              </a:buClr>
              <a:buFont typeface="Calibri"/>
              <a:buNone/>
              <a:defRPr b="0" i="0" sz="3200" u="none" cap="none" strike="noStrike">
                <a:solidFill>
                  <a:schemeClr val="lt1"/>
                </a:solidFill>
                <a:latin typeface="Calibri"/>
                <a:ea typeface="Calibri"/>
                <a:cs typeface="Calibri"/>
                <a:sym typeface="Calibri"/>
              </a:defRPr>
            </a:lvl1pPr>
            <a:lvl2pPr indent="-12681" lvl="1" marL="457181" marR="0" rtl="0" algn="ctr">
              <a:lnSpc>
                <a:spcPct val="90000"/>
              </a:lnSpc>
              <a:spcBef>
                <a:spcPts val="560"/>
              </a:spcBef>
              <a:spcAft>
                <a:spcPts val="0"/>
              </a:spcAft>
              <a:buClr>
                <a:schemeClr val="lt1"/>
              </a:buClr>
              <a:buFont typeface="Calibri"/>
              <a:buNone/>
              <a:defRPr b="0" i="0" sz="2800" u="none" cap="none" strike="noStrike">
                <a:solidFill>
                  <a:schemeClr val="lt1"/>
                </a:solidFill>
                <a:latin typeface="Calibri"/>
                <a:ea typeface="Calibri"/>
                <a:cs typeface="Calibri"/>
                <a:sym typeface="Calibri"/>
              </a:defRPr>
            </a:lvl2pPr>
            <a:lvl3pPr indent="-12662" lvl="2" marL="914363"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3pPr>
            <a:lvl4pPr indent="-12644" lvl="3" marL="1371545"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4pPr>
            <a:lvl5pPr indent="-12626" lvl="4" marL="1828727"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5pPr>
            <a:lvl6pPr indent="-12608" lvl="5" marL="2285909"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12589" lvl="6" marL="274309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12571" lvl="7" marL="3200272"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12553" lvl="8" marL="3657454"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57" name="Shape 57"/>
          <p:cNvSpPr txBox="1"/>
          <p:nvPr>
            <p:ph idx="2" type="body"/>
          </p:nvPr>
        </p:nvSpPr>
        <p:spPr>
          <a:xfrm>
            <a:off x="722049" y="2355850"/>
            <a:ext cx="7690114" cy="1384994"/>
          </a:xfrm>
          <a:prstGeom prst="rect">
            <a:avLst/>
          </a:prstGeom>
          <a:noFill/>
          <a:ln>
            <a:noFill/>
          </a:ln>
        </p:spPr>
        <p:txBody>
          <a:bodyPr anchorCtr="0" anchor="t" bIns="91425" lIns="91425" rIns="91425" tIns="91425"/>
          <a:lstStyle>
            <a:lvl1pPr indent="0" lvl="0" marL="0" marR="0" rtl="0" algn="l">
              <a:lnSpc>
                <a:spcPct val="90000"/>
              </a:lnSpc>
              <a:spcBef>
                <a:spcPts val="2000"/>
              </a:spcBef>
              <a:spcAft>
                <a:spcPts val="0"/>
              </a:spcAft>
              <a:buClr>
                <a:srgbClr val="FFE9D4"/>
              </a:buClr>
              <a:buFont typeface="Arial"/>
              <a:buNone/>
              <a:defRPr b="1" i="1" sz="10000" u="none" cap="none" strike="noStrike">
                <a:solidFill>
                  <a:srgbClr val="FFE9D4"/>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6" name="Shape 16"/>
        <p:cNvGrpSpPr/>
        <p:nvPr/>
      </p:nvGrpSpPr>
      <p:grpSpPr>
        <a:xfrm>
          <a:off x="0" y="0"/>
          <a:ext cx="0" cy="0"/>
          <a:chOff x="0" y="0"/>
          <a:chExt cx="0" cy="0"/>
        </a:xfrm>
      </p:grpSpPr>
      <p:sp>
        <p:nvSpPr>
          <p:cNvPr id="17" name="Shape 17"/>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18" name="Shape 18"/>
          <p:cNvSpPr txBox="1"/>
          <p:nvPr>
            <p:ph idx="1" type="body"/>
          </p:nvPr>
        </p:nvSpPr>
        <p:spPr>
          <a:xfrm>
            <a:off x="381000" y="1412875"/>
            <a:ext cx="8381999" cy="2210861"/>
          </a:xfrm>
          <a:prstGeom prst="rect">
            <a:avLst/>
          </a:prstGeom>
          <a:noFill/>
          <a:ln>
            <a:noFill/>
          </a:ln>
        </p:spPr>
        <p:txBody>
          <a:bodyPr anchorCtr="0" anchor="t" bIns="91425" lIns="91425" rIns="91425" tIns="91425"/>
          <a:lstStyle>
            <a:lvl1pPr indent="-193675" lvl="0" marL="396875" marR="0" rtl="0" algn="l">
              <a:lnSpc>
                <a:spcPct val="90000"/>
              </a:lnSpc>
              <a:spcBef>
                <a:spcPts val="640"/>
              </a:spcBef>
              <a:spcAft>
                <a:spcPts val="0"/>
              </a:spcAft>
              <a:buClr>
                <a:schemeClr val="lt1"/>
              </a:buClr>
              <a:buSzPct val="100000"/>
              <a:buFont typeface="Calibri"/>
              <a:buChar char="•"/>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9" name="Shape 19"/>
        <p:cNvGrpSpPr/>
        <p:nvPr/>
      </p:nvGrpSpPr>
      <p:grpSpPr>
        <a:xfrm>
          <a:off x="0" y="0"/>
          <a:ext cx="0" cy="0"/>
          <a:chOff x="0" y="0"/>
          <a:chExt cx="0" cy="0"/>
        </a:xfrm>
      </p:grpSpPr>
      <p:sp>
        <p:nvSpPr>
          <p:cNvPr id="20" name="Shape 20"/>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1" name="Shape 21"/>
        <p:cNvGrpSpPr/>
        <p:nvPr/>
      </p:nvGrpSpPr>
      <p:grpSpPr>
        <a:xfrm>
          <a:off x="0" y="0"/>
          <a:ext cx="0" cy="0"/>
          <a:chOff x="0" y="0"/>
          <a:chExt cx="0" cy="0"/>
        </a:xfrm>
      </p:grpSpPr>
      <p:sp>
        <p:nvSpPr>
          <p:cNvPr id="22" name="Shape 22"/>
          <p:cNvSpPr txBox="1"/>
          <p:nvPr>
            <p:ph type="title"/>
          </p:nvPr>
        </p:nvSpPr>
        <p:spPr>
          <a:xfrm>
            <a:off x="311700" y="593366"/>
            <a:ext cx="8520599" cy="849432"/>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23" name="Shape 23"/>
          <p:cNvSpPr txBox="1"/>
          <p:nvPr>
            <p:ph idx="1" type="body"/>
          </p:nvPr>
        </p:nvSpPr>
        <p:spPr>
          <a:xfrm>
            <a:off x="311700" y="1536633"/>
            <a:ext cx="8520599" cy="627834"/>
          </a:xfrm>
          <a:prstGeom prst="rect">
            <a:avLst/>
          </a:prstGeom>
          <a:noFill/>
          <a:ln>
            <a:noFill/>
          </a:ln>
        </p:spPr>
        <p:txBody>
          <a:bodyPr anchorCtr="0" anchor="t" bIns="91425" lIns="91425" rIns="91425" tIns="91425"/>
          <a:lstStyle>
            <a:lvl1pPr indent="-193675" lvl="0" marL="396875" marR="0" rtl="0" algn="l">
              <a:lnSpc>
                <a:spcPct val="90000"/>
              </a:lnSpc>
              <a:spcBef>
                <a:spcPts val="0"/>
              </a:spcBef>
              <a:spcAft>
                <a:spcPts val="0"/>
              </a:spcAft>
              <a:buClr>
                <a:schemeClr val="lt1"/>
              </a:buClr>
              <a:buSzPct val="100000"/>
              <a:buFont typeface="Calibri"/>
              <a:buChar char="•"/>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24" name="Shape 24"/>
          <p:cNvSpPr txBox="1"/>
          <p:nvPr>
            <p:ph idx="12" type="sldNum"/>
          </p:nvPr>
        </p:nvSpPr>
        <p:spPr>
          <a:xfrm>
            <a:off x="8472457" y="6217621"/>
            <a:ext cx="548699" cy="524799"/>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fld id="{00000000-1234-1234-1234-123412341234}" type="slidenum">
              <a:rPr b="0" i="0" lang="en-US" sz="1800" u="none" cap="none" strike="noStrike">
                <a:solidFill>
                  <a:schemeClr val="lt1"/>
                </a:solidFill>
                <a:latin typeface="Arial"/>
                <a:ea typeface="Arial"/>
                <a:cs typeface="Arial"/>
                <a:sym typeface="Arial"/>
              </a:rPr>
              <a:t>‹#›</a:t>
            </a:fld>
          </a:p>
        </p:txBody>
      </p:sp>
      <p:pic>
        <p:nvPicPr>
          <p:cNvPr descr="HomeBase orange stripe for PPT bottom v1.jpg" id="25" name="Shape 25"/>
          <p:cNvPicPr preferRelativeResize="0"/>
          <p:nvPr/>
        </p:nvPicPr>
        <p:blipFill rotWithShape="1">
          <a:blip r:embed="rId2">
            <a:alphaModFix/>
          </a:blip>
          <a:srcRect b="0" l="0" r="0" t="0"/>
          <a:stretch/>
        </p:blipFill>
        <p:spPr>
          <a:xfrm>
            <a:off x="0" y="6427692"/>
            <a:ext cx="9144000" cy="430399"/>
          </a:xfrm>
          <a:prstGeom prst="rect">
            <a:avLst/>
          </a:prstGeom>
          <a:noFill/>
          <a:ln>
            <a:noFill/>
          </a:ln>
        </p:spPr>
      </p:pic>
      <p:sp>
        <p:nvSpPr>
          <p:cNvPr id="26" name="Shape 26"/>
          <p:cNvSpPr txBox="1"/>
          <p:nvPr/>
        </p:nvSpPr>
        <p:spPr>
          <a:xfrm>
            <a:off x="381000" y="6356348"/>
            <a:ext cx="762000" cy="365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27" name="Shape 27"/>
          <p:cNvSpPr/>
          <p:nvPr/>
        </p:nvSpPr>
        <p:spPr>
          <a:xfrm>
            <a:off x="304801" y="152400"/>
            <a:ext cx="45600" cy="612800"/>
          </a:xfrm>
          <a:custGeom>
            <a:pathLst>
              <a:path extrusionOk="0" h="120000" w="120000">
                <a:moveTo>
                  <a:pt x="0" y="0"/>
                </a:moveTo>
                <a:lnTo>
                  <a:pt x="120000" y="0"/>
                </a:lnTo>
                <a:lnTo>
                  <a:pt x="120000" y="120000"/>
                </a:lnTo>
                <a:lnTo>
                  <a:pt x="0" y="120000"/>
                </a:lnTo>
                <a:close/>
              </a:path>
              <a:path extrusionOk="0" fill="none" h="120000" w="120000">
                <a:moveTo>
                  <a:pt x="-9999" y="0"/>
                </a:moveTo>
                <a:close/>
              </a:path>
              <a:path extrusionOk="0" fill="none" h="120000" w="120000">
                <a:moveTo>
                  <a:pt x="-9999" y="22500"/>
                </a:moveTo>
                <a:lnTo>
                  <a:pt x="-856683" y="91218"/>
                </a:lnTo>
              </a:path>
            </a:pathLst>
          </a:custGeom>
          <a:solidFill>
            <a:srgbClr val="FF9900"/>
          </a:solidFill>
          <a:ln cap="flat" cmpd="sng" w="25400">
            <a:solidFill>
              <a:srgbClr val="FF99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Clr>
                <a:schemeClr val="lt1"/>
              </a:buClr>
              <a:buFont typeface="Arial"/>
              <a:buNone/>
            </a:pPr>
            <a:r>
              <a:t/>
            </a:r>
            <a:endParaRPr b="0" i="0" sz="1800" u="none" cap="none" strike="noStrike">
              <a:solidFill>
                <a:srgbClr val="0070C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1_Title and Content">
    <p:spTree>
      <p:nvGrpSpPr>
        <p:cNvPr id="28" name="Shape 28"/>
        <p:cNvGrpSpPr/>
        <p:nvPr/>
      </p:nvGrpSpPr>
      <p:grpSpPr>
        <a:xfrm>
          <a:off x="0" y="0"/>
          <a:ext cx="0" cy="0"/>
          <a:chOff x="0" y="0"/>
          <a:chExt cx="0" cy="0"/>
        </a:xfrm>
      </p:grpSpPr>
      <p:sp>
        <p:nvSpPr>
          <p:cNvPr id="29" name="Shape 29"/>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30" name="Shape 30"/>
          <p:cNvSpPr txBox="1"/>
          <p:nvPr>
            <p:ph idx="1" type="body"/>
          </p:nvPr>
        </p:nvSpPr>
        <p:spPr>
          <a:xfrm>
            <a:off x="381000" y="1411551"/>
            <a:ext cx="8381999" cy="2210861"/>
          </a:xfrm>
          <a:prstGeom prst="rect">
            <a:avLst/>
          </a:prstGeom>
          <a:noFill/>
          <a:ln>
            <a:noFill/>
          </a:ln>
        </p:spPr>
        <p:txBody>
          <a:bodyPr anchorCtr="0" anchor="t" bIns="91425" lIns="91425" rIns="91425" tIns="91425"/>
          <a:lstStyle>
            <a:lvl1pPr indent="-193675" lvl="0" marL="396875" marR="0" rtl="0" algn="l">
              <a:lnSpc>
                <a:spcPct val="90000"/>
              </a:lnSpc>
              <a:spcBef>
                <a:spcPts val="640"/>
              </a:spcBef>
              <a:spcAft>
                <a:spcPts val="0"/>
              </a:spcAft>
              <a:buClr>
                <a:schemeClr val="lt1"/>
              </a:buClr>
              <a:buSzPct val="100000"/>
              <a:buFont typeface="Calibri"/>
              <a:buChar char="•"/>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2_Title and Content">
    <p:spTree>
      <p:nvGrpSpPr>
        <p:cNvPr id="31" name="Shape 31"/>
        <p:cNvGrpSpPr/>
        <p:nvPr/>
      </p:nvGrpSpPr>
      <p:grpSpPr>
        <a:xfrm>
          <a:off x="0" y="0"/>
          <a:ext cx="0" cy="0"/>
          <a:chOff x="0" y="0"/>
          <a:chExt cx="0" cy="0"/>
        </a:xfrm>
      </p:grpSpPr>
      <p:sp>
        <p:nvSpPr>
          <p:cNvPr id="32" name="Shape 32"/>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33" name="Shape 33"/>
          <p:cNvSpPr txBox="1"/>
          <p:nvPr>
            <p:ph idx="1" type="body"/>
          </p:nvPr>
        </p:nvSpPr>
        <p:spPr>
          <a:xfrm>
            <a:off x="381000" y="1411553"/>
            <a:ext cx="8381999" cy="2200601"/>
          </a:xfrm>
          <a:prstGeom prst="rect">
            <a:avLst/>
          </a:prstGeom>
          <a:noFill/>
          <a:ln>
            <a:noFill/>
          </a:ln>
        </p:spPr>
        <p:txBody>
          <a:bodyPr anchorCtr="0" anchor="t" bIns="91425" lIns="91425" rIns="91425" tIns="91425"/>
          <a:lstStyle>
            <a:lvl1pPr indent="-254634" lvl="0" marL="396875" marR="0" rtl="0" algn="l">
              <a:lnSpc>
                <a:spcPct val="90000"/>
              </a:lnSpc>
              <a:spcBef>
                <a:spcPts val="640"/>
              </a:spcBef>
              <a:spcAft>
                <a:spcPts val="0"/>
              </a:spcAft>
              <a:buClr>
                <a:schemeClr val="lt1"/>
              </a:buClr>
              <a:buSzPct val="70000"/>
              <a:buFont typeface="Noto Sans Symbols"/>
              <a:buChar char="●"/>
              <a:defRPr b="0" i="0" sz="3200" u="none" cap="none" strike="noStrike">
                <a:solidFill>
                  <a:schemeClr val="lt1"/>
                </a:solidFill>
                <a:latin typeface="Calibri"/>
                <a:ea typeface="Calibri"/>
                <a:cs typeface="Calibri"/>
                <a:sym typeface="Calibri"/>
              </a:defRPr>
            </a:lvl1pPr>
            <a:lvl2pPr indent="-281940" lvl="1" marL="914400" marR="0" rtl="0" algn="l">
              <a:lnSpc>
                <a:spcPct val="90000"/>
              </a:lnSpc>
              <a:spcBef>
                <a:spcPts val="560"/>
              </a:spcBef>
              <a:spcAft>
                <a:spcPts val="0"/>
              </a:spcAft>
              <a:buClr>
                <a:schemeClr val="lt1"/>
              </a:buClr>
              <a:buSzPct val="70000"/>
              <a:buFont typeface="Noto Sans Symbols"/>
              <a:buChar char="●"/>
              <a:defRPr b="0" i="0" sz="2800" u="none" cap="none" strike="noStrike">
                <a:solidFill>
                  <a:schemeClr val="lt1"/>
                </a:solidFill>
                <a:latin typeface="Calibri"/>
                <a:ea typeface="Calibri"/>
                <a:cs typeface="Calibri"/>
                <a:sym typeface="Calibri"/>
              </a:defRPr>
            </a:lvl2pPr>
            <a:lvl3pPr indent="-237807" lvl="2" marL="1258888"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3pPr>
            <a:lvl4pPr indent="-240982" lvl="3" marL="1604963"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4pPr>
            <a:lvl5pPr indent="-234633" lvl="4" marL="1941513"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1_Demo, Video etc. &quot;special&quot; slides">
    <p:spTree>
      <p:nvGrpSpPr>
        <p:cNvPr id="34" name="Shape 34"/>
        <p:cNvGrpSpPr/>
        <p:nvPr/>
      </p:nvGrpSpPr>
      <p:grpSpPr>
        <a:xfrm>
          <a:off x="0" y="0"/>
          <a:ext cx="0" cy="0"/>
          <a:chOff x="0" y="0"/>
          <a:chExt cx="0" cy="0"/>
        </a:xfrm>
      </p:grpSpPr>
      <p:sp>
        <p:nvSpPr>
          <p:cNvPr id="35" name="Shape 35"/>
          <p:cNvSpPr txBox="1"/>
          <p:nvPr>
            <p:ph type="ctrTitle"/>
          </p:nvPr>
        </p:nvSpPr>
        <p:spPr>
          <a:xfrm>
            <a:off x="1369219" y="649804"/>
            <a:ext cx="7043207" cy="1523494"/>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None/>
              <a:defRPr b="0" i="0" sz="54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36" name="Shape 36"/>
          <p:cNvSpPr txBox="1"/>
          <p:nvPr>
            <p:ph idx="1" type="subTitle"/>
          </p:nvPr>
        </p:nvSpPr>
        <p:spPr>
          <a:xfrm>
            <a:off x="1368954" y="4344987"/>
            <a:ext cx="7043207" cy="461664"/>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Clr>
                <a:schemeClr val="lt1"/>
              </a:buClr>
              <a:buFont typeface="Calibri"/>
              <a:buNone/>
              <a:defRPr b="0" i="0" sz="3200" u="none" cap="none" strike="noStrike">
                <a:solidFill>
                  <a:schemeClr val="lt1"/>
                </a:solidFill>
                <a:latin typeface="Calibri"/>
                <a:ea typeface="Calibri"/>
                <a:cs typeface="Calibri"/>
                <a:sym typeface="Calibri"/>
              </a:defRPr>
            </a:lvl1pPr>
            <a:lvl2pPr indent="-12681" lvl="1" marL="457181" marR="0" rtl="0" algn="ctr">
              <a:lnSpc>
                <a:spcPct val="90000"/>
              </a:lnSpc>
              <a:spcBef>
                <a:spcPts val="560"/>
              </a:spcBef>
              <a:spcAft>
                <a:spcPts val="0"/>
              </a:spcAft>
              <a:buClr>
                <a:schemeClr val="lt1"/>
              </a:buClr>
              <a:buFont typeface="Calibri"/>
              <a:buNone/>
              <a:defRPr b="0" i="0" sz="2800" u="none" cap="none" strike="noStrike">
                <a:solidFill>
                  <a:schemeClr val="lt1"/>
                </a:solidFill>
                <a:latin typeface="Calibri"/>
                <a:ea typeface="Calibri"/>
                <a:cs typeface="Calibri"/>
                <a:sym typeface="Calibri"/>
              </a:defRPr>
            </a:lvl2pPr>
            <a:lvl3pPr indent="-12662" lvl="2" marL="914363"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3pPr>
            <a:lvl4pPr indent="-12644" lvl="3" marL="1371545"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4pPr>
            <a:lvl5pPr indent="-12626" lvl="4" marL="1828727"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5pPr>
            <a:lvl6pPr indent="-12608" lvl="5" marL="2285909"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12589" lvl="6" marL="274309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12571" lvl="7" marL="3200272"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12553" lvl="8" marL="3657454"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37" name="Shape 37"/>
          <p:cNvSpPr txBox="1"/>
          <p:nvPr>
            <p:ph idx="2" type="body"/>
          </p:nvPr>
        </p:nvSpPr>
        <p:spPr>
          <a:xfrm>
            <a:off x="722049" y="2355850"/>
            <a:ext cx="7690114" cy="1384994"/>
          </a:xfrm>
          <a:prstGeom prst="rect">
            <a:avLst/>
          </a:prstGeom>
          <a:noFill/>
          <a:ln>
            <a:noFill/>
          </a:ln>
        </p:spPr>
        <p:txBody>
          <a:bodyPr anchorCtr="0" anchor="t" bIns="91425" lIns="91425" rIns="91425" tIns="91425"/>
          <a:lstStyle>
            <a:lvl1pPr indent="0" lvl="0" marL="0" marR="0" rtl="0" algn="l">
              <a:lnSpc>
                <a:spcPct val="90000"/>
              </a:lnSpc>
              <a:spcBef>
                <a:spcPts val="2000"/>
              </a:spcBef>
              <a:spcAft>
                <a:spcPts val="0"/>
              </a:spcAft>
              <a:buClr>
                <a:srgbClr val="FFE9D4"/>
              </a:buClr>
              <a:buFont typeface="Arial"/>
              <a:buNone/>
              <a:defRPr b="1" i="1" sz="10000" u="none" cap="none" strike="noStrike">
                <a:solidFill>
                  <a:srgbClr val="FFE9D4"/>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8" name="Shape 38"/>
        <p:cNvGrpSpPr/>
        <p:nvPr/>
      </p:nvGrpSpPr>
      <p:grpSpPr>
        <a:xfrm>
          <a:off x="0" y="0"/>
          <a:ext cx="0" cy="0"/>
          <a:chOff x="0" y="0"/>
          <a:chExt cx="0" cy="0"/>
        </a:xfrm>
      </p:grpSpPr>
      <p:sp>
        <p:nvSpPr>
          <p:cNvPr id="39" name="Shape 39"/>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40" name="Shape 40"/>
          <p:cNvSpPr txBox="1"/>
          <p:nvPr>
            <p:ph idx="1" type="body"/>
          </p:nvPr>
        </p:nvSpPr>
        <p:spPr>
          <a:xfrm>
            <a:off x="381000" y="1411553"/>
            <a:ext cx="4114800" cy="2129813"/>
          </a:xfrm>
          <a:prstGeom prst="rect">
            <a:avLst/>
          </a:prstGeom>
          <a:noFill/>
          <a:ln>
            <a:noFill/>
          </a:ln>
        </p:spPr>
        <p:txBody>
          <a:bodyPr anchorCtr="0" anchor="t" bIns="91425" lIns="91425" rIns="91425" tIns="91425"/>
          <a:lstStyle>
            <a:lvl1pPr indent="-162176" lvl="0" marL="339976"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1pPr>
            <a:lvl2pPr indent="-178038" lvl="1" marL="67333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2pPr>
            <a:lvl3pPr indent="-166385" lvl="2" marL="953785" marR="0" rtl="0" algn="l">
              <a:lnSpc>
                <a:spcPct val="90000"/>
              </a:lnSpc>
              <a:spcBef>
                <a:spcPts val="400"/>
              </a:spcBef>
              <a:spcAft>
                <a:spcPts val="0"/>
              </a:spcAft>
              <a:buClr>
                <a:schemeClr val="lt1"/>
              </a:buClr>
              <a:buSzPct val="100000"/>
              <a:buFont typeface="Calibri"/>
              <a:buChar char="•"/>
              <a:defRPr b="0" i="0" sz="2000" u="none" cap="none" strike="noStrike">
                <a:solidFill>
                  <a:schemeClr val="lt1"/>
                </a:solidFill>
                <a:latin typeface="Calibri"/>
                <a:ea typeface="Calibri"/>
                <a:cs typeface="Calibri"/>
                <a:sym typeface="Calibri"/>
              </a:defRPr>
            </a:lvl3pPr>
            <a:lvl4pPr indent="-160818" lvl="3" marL="1227618"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4pPr>
            <a:lvl5pPr indent="-169802" lvl="4" marL="1516002"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5pPr>
            <a:lvl6pPr indent="-126899" lvl="5" marL="2514499"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26881" lvl="6" marL="2971681"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26863" lvl="7" marL="3428863"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26844" lvl="8" marL="3886045"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41" name="Shape 41"/>
          <p:cNvSpPr txBox="1"/>
          <p:nvPr>
            <p:ph idx="2" type="body"/>
          </p:nvPr>
        </p:nvSpPr>
        <p:spPr>
          <a:xfrm>
            <a:off x="4648200" y="1411553"/>
            <a:ext cx="4114800" cy="2129813"/>
          </a:xfrm>
          <a:prstGeom prst="rect">
            <a:avLst/>
          </a:prstGeom>
          <a:noFill/>
          <a:ln>
            <a:noFill/>
          </a:ln>
        </p:spPr>
        <p:txBody>
          <a:bodyPr anchorCtr="0" anchor="t" bIns="91425" lIns="91425" rIns="91425" tIns="91425"/>
          <a:lstStyle>
            <a:lvl1pPr indent="-170114" lvl="0" marL="347914"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1pPr>
            <a:lvl2pPr indent="-190738" lvl="1" marL="67333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2pPr>
            <a:lvl3pPr indent="-187022" lvl="2" marL="961722" marR="0" rtl="0" algn="l">
              <a:lnSpc>
                <a:spcPct val="90000"/>
              </a:lnSpc>
              <a:spcBef>
                <a:spcPts val="400"/>
              </a:spcBef>
              <a:spcAft>
                <a:spcPts val="0"/>
              </a:spcAft>
              <a:buClr>
                <a:schemeClr val="lt1"/>
              </a:buClr>
              <a:buSzPct val="100000"/>
              <a:buFont typeface="Calibri"/>
              <a:buChar char="•"/>
              <a:defRPr b="0" i="0" sz="2000" u="none" cap="none" strike="noStrike">
                <a:solidFill>
                  <a:schemeClr val="lt1"/>
                </a:solidFill>
                <a:latin typeface="Calibri"/>
                <a:ea typeface="Calibri"/>
                <a:cs typeface="Calibri"/>
                <a:sym typeface="Calibri"/>
              </a:defRPr>
            </a:lvl3pPr>
            <a:lvl4pPr indent="-160818" lvl="3" marL="1227618"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4pPr>
            <a:lvl5pPr indent="-169802" lvl="4" marL="1516002"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5pPr>
            <a:lvl6pPr indent="-126899" lvl="5" marL="2514499"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26881" lvl="6" marL="2971681"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26863" lvl="7" marL="3428863"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26844" lvl="8" marL="3886045"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2" name="Shape 42"/>
        <p:cNvGrpSpPr/>
        <p:nvPr/>
      </p:nvGrpSpPr>
      <p:grpSpPr>
        <a:xfrm>
          <a:off x="0" y="0"/>
          <a:ext cx="0" cy="0"/>
          <a:chOff x="0" y="0"/>
          <a:chExt cx="0" cy="0"/>
        </a:xfrm>
      </p:grpSpPr>
      <p:sp>
        <p:nvSpPr>
          <p:cNvPr id="43" name="Shape 43"/>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44" name="Shape 44"/>
          <p:cNvSpPr txBox="1"/>
          <p:nvPr>
            <p:ph idx="1" type="body"/>
          </p:nvPr>
        </p:nvSpPr>
        <p:spPr>
          <a:xfrm>
            <a:off x="381000" y="1411553"/>
            <a:ext cx="4114800" cy="692497"/>
          </a:xfrm>
          <a:prstGeom prst="rect">
            <a:avLst/>
          </a:prstGeom>
          <a:noFill/>
          <a:ln>
            <a:noFill/>
          </a:ln>
        </p:spPr>
        <p:txBody>
          <a:bodyPr anchorCtr="0" anchor="b" bIns="91425" lIns="91425" rIns="91425" tIns="91425"/>
          <a:lstStyle>
            <a:lvl1pPr indent="0" lvl="0" marL="0" marR="0" rtl="0" algn="l">
              <a:lnSpc>
                <a:spcPct val="90000"/>
              </a:lnSpc>
              <a:spcBef>
                <a:spcPts val="0"/>
              </a:spcBef>
              <a:spcAft>
                <a:spcPts val="0"/>
              </a:spcAft>
              <a:buClr>
                <a:schemeClr val="lt1"/>
              </a:buClr>
              <a:buFont typeface="Calibri"/>
              <a:buNone/>
              <a:defRPr b="1" i="0" sz="2500" u="none" cap="none" strike="noStrike">
                <a:solidFill>
                  <a:schemeClr val="lt1"/>
                </a:solidFill>
                <a:latin typeface="Calibri"/>
                <a:ea typeface="Calibri"/>
                <a:cs typeface="Calibri"/>
                <a:sym typeface="Calibri"/>
              </a:defRPr>
            </a:lvl1pPr>
            <a:lvl2pPr indent="-12681" lvl="1" marL="457181" marR="0" rtl="0" algn="l">
              <a:lnSpc>
                <a:spcPct val="90000"/>
              </a:lnSpc>
              <a:spcBef>
                <a:spcPts val="400"/>
              </a:spcBef>
              <a:spcAft>
                <a:spcPts val="0"/>
              </a:spcAft>
              <a:buClr>
                <a:schemeClr val="lt1"/>
              </a:buClr>
              <a:buFont typeface="Calibri"/>
              <a:buNone/>
              <a:defRPr b="1" i="0" sz="2000" u="none" cap="none" strike="noStrike">
                <a:solidFill>
                  <a:schemeClr val="lt1"/>
                </a:solidFill>
                <a:latin typeface="Calibri"/>
                <a:ea typeface="Calibri"/>
                <a:cs typeface="Calibri"/>
                <a:sym typeface="Calibri"/>
              </a:defRPr>
            </a:lvl2pPr>
            <a:lvl3pPr indent="-12662" lvl="2" marL="914363" marR="0" rtl="0" algn="l">
              <a:lnSpc>
                <a:spcPct val="90000"/>
              </a:lnSpc>
              <a:spcBef>
                <a:spcPts val="360"/>
              </a:spcBef>
              <a:spcAft>
                <a:spcPts val="0"/>
              </a:spcAft>
              <a:buClr>
                <a:schemeClr val="lt1"/>
              </a:buClr>
              <a:buFont typeface="Calibri"/>
              <a:buNone/>
              <a:defRPr b="1" i="0" sz="1800" u="none" cap="none" strike="noStrike">
                <a:solidFill>
                  <a:schemeClr val="lt1"/>
                </a:solidFill>
                <a:latin typeface="Calibri"/>
                <a:ea typeface="Calibri"/>
                <a:cs typeface="Calibri"/>
                <a:sym typeface="Calibri"/>
              </a:defRPr>
            </a:lvl3pPr>
            <a:lvl4pPr indent="-12644" lvl="3" marL="1371545" marR="0" rtl="0" algn="l">
              <a:lnSpc>
                <a:spcPct val="90000"/>
              </a:lnSpc>
              <a:spcBef>
                <a:spcPts val="320"/>
              </a:spcBef>
              <a:spcAft>
                <a:spcPts val="0"/>
              </a:spcAft>
              <a:buClr>
                <a:schemeClr val="lt1"/>
              </a:buClr>
              <a:buFont typeface="Calibri"/>
              <a:buNone/>
              <a:defRPr b="1" i="0" sz="1600" u="none" cap="none" strike="noStrike">
                <a:solidFill>
                  <a:schemeClr val="lt1"/>
                </a:solidFill>
                <a:latin typeface="Calibri"/>
                <a:ea typeface="Calibri"/>
                <a:cs typeface="Calibri"/>
                <a:sym typeface="Calibri"/>
              </a:defRPr>
            </a:lvl4pPr>
            <a:lvl5pPr indent="-12626" lvl="4" marL="1828727" marR="0" rtl="0" algn="l">
              <a:lnSpc>
                <a:spcPct val="90000"/>
              </a:lnSpc>
              <a:spcBef>
                <a:spcPts val="320"/>
              </a:spcBef>
              <a:spcAft>
                <a:spcPts val="0"/>
              </a:spcAft>
              <a:buClr>
                <a:schemeClr val="lt1"/>
              </a:buClr>
              <a:buFont typeface="Calibri"/>
              <a:buNone/>
              <a:defRPr b="1" i="0" sz="1600" u="none" cap="none" strike="noStrike">
                <a:solidFill>
                  <a:schemeClr val="lt1"/>
                </a:solidFill>
                <a:latin typeface="Calibri"/>
                <a:ea typeface="Calibri"/>
                <a:cs typeface="Calibri"/>
                <a:sym typeface="Calibri"/>
              </a:defRPr>
            </a:lvl5pPr>
            <a:lvl6pPr indent="-12608" lvl="5" marL="2285909"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12589" lvl="6" marL="274309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12571" lvl="7" marL="3200272"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12553" lvl="8" marL="3657454"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45" name="Shape 45"/>
          <p:cNvSpPr txBox="1"/>
          <p:nvPr>
            <p:ph idx="2" type="body"/>
          </p:nvPr>
        </p:nvSpPr>
        <p:spPr>
          <a:xfrm>
            <a:off x="380998" y="2174875"/>
            <a:ext cx="4114800" cy="1537344"/>
          </a:xfrm>
          <a:prstGeom prst="rect">
            <a:avLst/>
          </a:prstGeom>
          <a:noFill/>
          <a:ln>
            <a:noFill/>
          </a:ln>
        </p:spPr>
        <p:txBody>
          <a:bodyPr anchorCtr="0" anchor="t" bIns="91425" lIns="91425" rIns="91425" tIns="91425"/>
          <a:lstStyle>
            <a:lvl1pPr indent="-135720" lvl="0" marL="281770" marR="0" rtl="0" algn="l">
              <a:lnSpc>
                <a:spcPct val="90000"/>
              </a:lnSpc>
              <a:spcBef>
                <a:spcPts val="460"/>
              </a:spcBef>
              <a:spcAft>
                <a:spcPts val="0"/>
              </a:spcAft>
              <a:buClr>
                <a:schemeClr val="lt1"/>
              </a:buClr>
              <a:buSzPct val="100000"/>
              <a:buFont typeface="Calibri"/>
              <a:buChar char="•"/>
              <a:defRPr b="0" i="0" sz="2300" u="none" cap="none" strike="noStrike">
                <a:solidFill>
                  <a:schemeClr val="lt1"/>
                </a:solidFill>
                <a:latin typeface="Calibri"/>
                <a:ea typeface="Calibri"/>
                <a:cs typeface="Calibri"/>
                <a:sym typeface="Calibri"/>
              </a:defRPr>
            </a:lvl1pPr>
            <a:lvl2pPr indent="-143118" lvl="1" marL="562218" marR="0" rtl="0" algn="l">
              <a:lnSpc>
                <a:spcPct val="90000"/>
              </a:lnSpc>
              <a:spcBef>
                <a:spcPts val="400"/>
              </a:spcBef>
              <a:spcAft>
                <a:spcPts val="0"/>
              </a:spcAft>
              <a:buClr>
                <a:schemeClr val="lt1"/>
              </a:buClr>
              <a:buSzPct val="100000"/>
              <a:buFont typeface="Calibri"/>
              <a:buChar char="•"/>
              <a:defRPr b="0" i="0" sz="2000" u="none" cap="none" strike="noStrike">
                <a:solidFill>
                  <a:schemeClr val="lt1"/>
                </a:solidFill>
                <a:latin typeface="Calibri"/>
                <a:ea typeface="Calibri"/>
                <a:cs typeface="Calibri"/>
                <a:sym typeface="Calibri"/>
              </a:defRPr>
            </a:lvl2pPr>
            <a:lvl3pPr indent="-140461" lvl="2" marL="813562"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3pPr>
            <a:lvl4pPr indent="-129604" lvl="3" marL="1050354" marR="0" rtl="0" algn="l">
              <a:lnSpc>
                <a:spcPct val="90000"/>
              </a:lnSpc>
              <a:spcBef>
                <a:spcPts val="340"/>
              </a:spcBef>
              <a:spcAft>
                <a:spcPts val="0"/>
              </a:spcAft>
              <a:buClr>
                <a:schemeClr val="lt1"/>
              </a:buClr>
              <a:buSzPct val="100000"/>
              <a:buFont typeface="Calibri"/>
              <a:buChar char="•"/>
              <a:defRPr b="0" i="0" sz="1700" u="none" cap="none" strike="noStrike">
                <a:solidFill>
                  <a:schemeClr val="lt1"/>
                </a:solidFill>
                <a:latin typeface="Calibri"/>
                <a:ea typeface="Calibri"/>
                <a:cs typeface="Calibri"/>
                <a:sym typeface="Calibri"/>
              </a:defRPr>
            </a:lvl4pPr>
            <a:lvl5pPr indent="-104460" lvl="4" marL="1279210" marR="0" rtl="0" algn="l">
              <a:lnSpc>
                <a:spcPct val="90000"/>
              </a:lnSpc>
              <a:spcBef>
                <a:spcPts val="340"/>
              </a:spcBef>
              <a:spcAft>
                <a:spcPts val="0"/>
              </a:spcAft>
              <a:buClr>
                <a:schemeClr val="lt1"/>
              </a:buClr>
              <a:buSzPct val="100000"/>
              <a:buFont typeface="Calibri"/>
              <a:buChar char="•"/>
              <a:defRPr b="0" i="0" sz="1700" u="none" cap="none" strike="noStrike">
                <a:solidFill>
                  <a:schemeClr val="lt1"/>
                </a:solidFill>
                <a:latin typeface="Calibri"/>
                <a:ea typeface="Calibri"/>
                <a:cs typeface="Calibri"/>
                <a:sym typeface="Calibri"/>
              </a:defRPr>
            </a:lvl5pPr>
            <a:lvl6pPr indent="-139599" lvl="5" marL="2514499"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39581" lvl="6" marL="2971681"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39563" lvl="7" marL="3428863"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39544" lvl="8" marL="3886045"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46" name="Shape 46"/>
          <p:cNvSpPr txBox="1"/>
          <p:nvPr>
            <p:ph idx="3" type="body"/>
          </p:nvPr>
        </p:nvSpPr>
        <p:spPr>
          <a:xfrm>
            <a:off x="4645980" y="1411553"/>
            <a:ext cx="4117019" cy="692497"/>
          </a:xfrm>
          <a:prstGeom prst="rect">
            <a:avLst/>
          </a:prstGeom>
          <a:noFill/>
          <a:ln>
            <a:noFill/>
          </a:ln>
        </p:spPr>
        <p:txBody>
          <a:bodyPr anchorCtr="0" anchor="b" bIns="91425" lIns="91425" rIns="91425" tIns="91425"/>
          <a:lstStyle>
            <a:lvl1pPr indent="0" lvl="0" marL="0" marR="0" rtl="0" algn="l">
              <a:lnSpc>
                <a:spcPct val="90000"/>
              </a:lnSpc>
              <a:spcBef>
                <a:spcPts val="0"/>
              </a:spcBef>
              <a:spcAft>
                <a:spcPts val="0"/>
              </a:spcAft>
              <a:buClr>
                <a:schemeClr val="lt1"/>
              </a:buClr>
              <a:buFont typeface="Calibri"/>
              <a:buNone/>
              <a:defRPr b="1" i="0" sz="2500" u="none" cap="none" strike="noStrike">
                <a:solidFill>
                  <a:schemeClr val="lt1"/>
                </a:solidFill>
                <a:latin typeface="Calibri"/>
                <a:ea typeface="Calibri"/>
                <a:cs typeface="Calibri"/>
                <a:sym typeface="Calibri"/>
              </a:defRPr>
            </a:lvl1pPr>
            <a:lvl2pPr indent="-12681" lvl="1" marL="457181" marR="0" rtl="0" algn="l">
              <a:lnSpc>
                <a:spcPct val="90000"/>
              </a:lnSpc>
              <a:spcBef>
                <a:spcPts val="400"/>
              </a:spcBef>
              <a:spcAft>
                <a:spcPts val="0"/>
              </a:spcAft>
              <a:buClr>
                <a:schemeClr val="lt1"/>
              </a:buClr>
              <a:buFont typeface="Calibri"/>
              <a:buNone/>
              <a:defRPr b="1" i="0" sz="2000" u="none" cap="none" strike="noStrike">
                <a:solidFill>
                  <a:schemeClr val="lt1"/>
                </a:solidFill>
                <a:latin typeface="Calibri"/>
                <a:ea typeface="Calibri"/>
                <a:cs typeface="Calibri"/>
                <a:sym typeface="Calibri"/>
              </a:defRPr>
            </a:lvl2pPr>
            <a:lvl3pPr indent="-12662" lvl="2" marL="914363" marR="0" rtl="0" algn="l">
              <a:lnSpc>
                <a:spcPct val="90000"/>
              </a:lnSpc>
              <a:spcBef>
                <a:spcPts val="360"/>
              </a:spcBef>
              <a:spcAft>
                <a:spcPts val="0"/>
              </a:spcAft>
              <a:buClr>
                <a:schemeClr val="lt1"/>
              </a:buClr>
              <a:buFont typeface="Calibri"/>
              <a:buNone/>
              <a:defRPr b="1" i="0" sz="1800" u="none" cap="none" strike="noStrike">
                <a:solidFill>
                  <a:schemeClr val="lt1"/>
                </a:solidFill>
                <a:latin typeface="Calibri"/>
                <a:ea typeface="Calibri"/>
                <a:cs typeface="Calibri"/>
                <a:sym typeface="Calibri"/>
              </a:defRPr>
            </a:lvl3pPr>
            <a:lvl4pPr indent="-12644" lvl="3" marL="1371545" marR="0" rtl="0" algn="l">
              <a:lnSpc>
                <a:spcPct val="90000"/>
              </a:lnSpc>
              <a:spcBef>
                <a:spcPts val="320"/>
              </a:spcBef>
              <a:spcAft>
                <a:spcPts val="0"/>
              </a:spcAft>
              <a:buClr>
                <a:schemeClr val="lt1"/>
              </a:buClr>
              <a:buFont typeface="Calibri"/>
              <a:buNone/>
              <a:defRPr b="1" i="0" sz="1600" u="none" cap="none" strike="noStrike">
                <a:solidFill>
                  <a:schemeClr val="lt1"/>
                </a:solidFill>
                <a:latin typeface="Calibri"/>
                <a:ea typeface="Calibri"/>
                <a:cs typeface="Calibri"/>
                <a:sym typeface="Calibri"/>
              </a:defRPr>
            </a:lvl4pPr>
            <a:lvl5pPr indent="-12626" lvl="4" marL="1828727" marR="0" rtl="0" algn="l">
              <a:lnSpc>
                <a:spcPct val="90000"/>
              </a:lnSpc>
              <a:spcBef>
                <a:spcPts val="320"/>
              </a:spcBef>
              <a:spcAft>
                <a:spcPts val="0"/>
              </a:spcAft>
              <a:buClr>
                <a:schemeClr val="lt1"/>
              </a:buClr>
              <a:buFont typeface="Calibri"/>
              <a:buNone/>
              <a:defRPr b="1" i="0" sz="1600" u="none" cap="none" strike="noStrike">
                <a:solidFill>
                  <a:schemeClr val="lt1"/>
                </a:solidFill>
                <a:latin typeface="Calibri"/>
                <a:ea typeface="Calibri"/>
                <a:cs typeface="Calibri"/>
                <a:sym typeface="Calibri"/>
              </a:defRPr>
            </a:lvl5pPr>
            <a:lvl6pPr indent="-12608" lvl="5" marL="2285909"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12589" lvl="6" marL="274309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12571" lvl="7" marL="3200272"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12553" lvl="8" marL="3657454"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47" name="Shape 47"/>
          <p:cNvSpPr txBox="1"/>
          <p:nvPr>
            <p:ph idx="4" type="body"/>
          </p:nvPr>
        </p:nvSpPr>
        <p:spPr>
          <a:xfrm>
            <a:off x="4645026" y="2174875"/>
            <a:ext cx="4117974" cy="1537344"/>
          </a:xfrm>
          <a:prstGeom prst="rect">
            <a:avLst/>
          </a:prstGeom>
          <a:noFill/>
          <a:ln>
            <a:noFill/>
          </a:ln>
        </p:spPr>
        <p:txBody>
          <a:bodyPr anchorCtr="0" anchor="t" bIns="91425" lIns="91425" rIns="91425" tIns="91425"/>
          <a:lstStyle>
            <a:lvl1pPr indent="-150271" lvl="0" marL="296321" marR="0" rtl="0" algn="l">
              <a:lnSpc>
                <a:spcPct val="90000"/>
              </a:lnSpc>
              <a:spcBef>
                <a:spcPts val="460"/>
              </a:spcBef>
              <a:spcAft>
                <a:spcPts val="0"/>
              </a:spcAft>
              <a:buClr>
                <a:schemeClr val="lt1"/>
              </a:buClr>
              <a:buSzPct val="100000"/>
              <a:buFont typeface="Calibri"/>
              <a:buChar char="•"/>
              <a:defRPr b="0" i="0" sz="2300" u="none" cap="none" strike="noStrike">
                <a:solidFill>
                  <a:schemeClr val="lt1"/>
                </a:solidFill>
                <a:latin typeface="Calibri"/>
                <a:ea typeface="Calibri"/>
                <a:cs typeface="Calibri"/>
                <a:sym typeface="Calibri"/>
              </a:defRPr>
            </a:lvl1pPr>
            <a:lvl2pPr indent="-151055" lvl="1" marL="570155" marR="0" rtl="0" algn="l">
              <a:lnSpc>
                <a:spcPct val="90000"/>
              </a:lnSpc>
              <a:spcBef>
                <a:spcPts val="400"/>
              </a:spcBef>
              <a:spcAft>
                <a:spcPts val="0"/>
              </a:spcAft>
              <a:buClr>
                <a:schemeClr val="lt1"/>
              </a:buClr>
              <a:buSzPct val="100000"/>
              <a:buFont typeface="Calibri"/>
              <a:buChar char="•"/>
              <a:defRPr b="0" i="0" sz="2000" u="none" cap="none" strike="noStrike">
                <a:solidFill>
                  <a:schemeClr val="lt1"/>
                </a:solidFill>
                <a:latin typeface="Calibri"/>
                <a:ea typeface="Calibri"/>
                <a:cs typeface="Calibri"/>
                <a:sym typeface="Calibri"/>
              </a:defRPr>
            </a:lvl2pPr>
            <a:lvl3pPr indent="-135698" lvl="2" marL="821499"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3pPr>
            <a:lvl4pPr indent="-129604" lvl="3" marL="1050354" marR="0" rtl="0" algn="l">
              <a:lnSpc>
                <a:spcPct val="90000"/>
              </a:lnSpc>
              <a:spcBef>
                <a:spcPts val="340"/>
              </a:spcBef>
              <a:spcAft>
                <a:spcPts val="0"/>
              </a:spcAft>
              <a:buClr>
                <a:schemeClr val="lt1"/>
              </a:buClr>
              <a:buSzPct val="100000"/>
              <a:buFont typeface="Calibri"/>
              <a:buChar char="•"/>
              <a:defRPr b="0" i="0" sz="1700" u="none" cap="none" strike="noStrike">
                <a:solidFill>
                  <a:schemeClr val="lt1"/>
                </a:solidFill>
                <a:latin typeface="Calibri"/>
                <a:ea typeface="Calibri"/>
                <a:cs typeface="Calibri"/>
                <a:sym typeface="Calibri"/>
              </a:defRPr>
            </a:lvl4pPr>
            <a:lvl5pPr indent="-117160" lvl="4" marL="1279210" marR="0" rtl="0" algn="l">
              <a:lnSpc>
                <a:spcPct val="90000"/>
              </a:lnSpc>
              <a:spcBef>
                <a:spcPts val="340"/>
              </a:spcBef>
              <a:spcAft>
                <a:spcPts val="0"/>
              </a:spcAft>
              <a:buClr>
                <a:schemeClr val="lt1"/>
              </a:buClr>
              <a:buSzPct val="100000"/>
              <a:buFont typeface="Calibri"/>
              <a:buChar char="•"/>
              <a:defRPr b="0" i="0" sz="1700" u="none" cap="none" strike="noStrike">
                <a:solidFill>
                  <a:schemeClr val="lt1"/>
                </a:solidFill>
                <a:latin typeface="Calibri"/>
                <a:ea typeface="Calibri"/>
                <a:cs typeface="Calibri"/>
                <a:sym typeface="Calibri"/>
              </a:defRPr>
            </a:lvl5pPr>
            <a:lvl6pPr indent="-139599" lvl="5" marL="2514499"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39581" lvl="6" marL="2971681"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39563" lvl="7" marL="3428863"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39544" lvl="8" marL="3886045"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11" name="Shape 11"/>
          <p:cNvSpPr txBox="1"/>
          <p:nvPr>
            <p:ph idx="1" type="body"/>
          </p:nvPr>
        </p:nvSpPr>
        <p:spPr>
          <a:xfrm>
            <a:off x="381000" y="1412875"/>
            <a:ext cx="8381999" cy="2135188"/>
          </a:xfrm>
          <a:prstGeom prst="rect">
            <a:avLst/>
          </a:prstGeom>
          <a:noFill/>
          <a:ln>
            <a:noFill/>
          </a:ln>
        </p:spPr>
        <p:txBody>
          <a:bodyPr anchorCtr="0" anchor="t" bIns="91425" lIns="91425" rIns="91425" tIns="91425"/>
          <a:lstStyle>
            <a:lvl1pPr indent="-193675" lvl="0" marL="396875" marR="0" rtl="0" algn="l">
              <a:lnSpc>
                <a:spcPct val="90000"/>
              </a:lnSpc>
              <a:spcBef>
                <a:spcPts val="640"/>
              </a:spcBef>
              <a:spcAft>
                <a:spcPts val="0"/>
              </a:spcAft>
              <a:buClr>
                <a:schemeClr val="lt1"/>
              </a:buClr>
              <a:buSzPct val="100000"/>
              <a:buFont typeface="Calibri"/>
              <a:buChar char="•"/>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footer_graphic.png" id="12" name="Shape 12"/>
          <p:cNvPicPr preferRelativeResize="0"/>
          <p:nvPr/>
        </p:nvPicPr>
        <p:blipFill rotWithShape="1">
          <a:blip r:embed="rId2">
            <a:alphaModFix/>
          </a:blip>
          <a:srcRect b="0" l="0" r="0" t="0"/>
          <a:stretch/>
        </p:blipFill>
        <p:spPr>
          <a:xfrm>
            <a:off x="0" y="5435600"/>
            <a:ext cx="9144000" cy="142081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21.png"/><Relationship Id="rId7" Type="http://schemas.openxmlformats.org/officeDocument/2006/relationships/image" Target="../media/image16.png"/><Relationship Id="rId8"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32.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8.png"/><Relationship Id="rId5"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gif"/><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40.png"/><Relationship Id="rId5"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39.png"/><Relationship Id="rId5"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4.png"/><Relationship Id="rId4" Type="http://schemas.openxmlformats.org/officeDocument/2006/relationships/image" Target="../media/image39.png"/><Relationship Id="rId5" Type="http://schemas.openxmlformats.org/officeDocument/2006/relationships/image" Target="../media/image43.png"/><Relationship Id="rId6"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7.png"/><Relationship Id="rId4" Type="http://schemas.openxmlformats.org/officeDocument/2006/relationships/image" Target="../media/image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9.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6.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8.png"/><Relationship Id="rId4" Type="http://schemas.openxmlformats.org/officeDocument/2006/relationships/image" Target="../media/image7.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7.gif"/><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57.png"/><Relationship Id="rId4" Type="http://schemas.openxmlformats.org/officeDocument/2006/relationships/image" Target="../media/image55.png"/><Relationship Id="rId5" Type="http://schemas.openxmlformats.org/officeDocument/2006/relationships/image" Target="../media/image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54.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5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5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7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6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63.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68.png"/><Relationship Id="rId4" Type="http://schemas.openxmlformats.org/officeDocument/2006/relationships/image" Target="../media/image70.png"/><Relationship Id="rId5"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6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7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6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7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24.png"/><Relationship Id="rId4" Type="http://schemas.openxmlformats.org/officeDocument/2006/relationships/image" Target="../media/image7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www.nc-sis.org/PTP.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idx="1" type="subTitle"/>
          </p:nvPr>
        </p:nvSpPr>
        <p:spPr>
          <a:xfrm>
            <a:off x="533400" y="3942471"/>
            <a:ext cx="4679950" cy="2133599"/>
          </a:xfrm>
          <a:prstGeom prst="rect">
            <a:avLst/>
          </a:prstGeom>
          <a:noFill/>
          <a:ln>
            <a:noFill/>
          </a:ln>
        </p:spPr>
        <p:txBody>
          <a:bodyPr anchorCtr="0" anchor="t" bIns="0" lIns="0" rIns="0" tIns="0">
            <a:noAutofit/>
          </a:bodyPr>
          <a:lstStyle/>
          <a:p>
            <a:pPr indent="0" lvl="0" marL="0" marR="0" rtl="0" algn="ctr">
              <a:lnSpc>
                <a:spcPct val="90000"/>
              </a:lnSpc>
              <a:spcBef>
                <a:spcPts val="0"/>
              </a:spcBef>
              <a:spcAft>
                <a:spcPts val="0"/>
              </a:spcAft>
              <a:buClr>
                <a:schemeClr val="lt1"/>
              </a:buClr>
              <a:buSzPct val="25000"/>
              <a:buFont typeface="Calibri"/>
              <a:buNone/>
            </a:pPr>
            <a:r>
              <a:rPr b="0" i="0" lang="en-US" sz="3200" u="none" cap="none" strike="noStrike">
                <a:solidFill>
                  <a:schemeClr val="lt1"/>
                </a:solidFill>
                <a:latin typeface="Calibri"/>
                <a:ea typeface="Calibri"/>
                <a:cs typeface="Calibri"/>
                <a:sym typeface="Calibri"/>
              </a:rPr>
              <a:t>Accountability Department</a:t>
            </a:r>
          </a:p>
          <a:p>
            <a:pPr indent="0" lvl="0" marL="0" marR="0" rtl="0" algn="ctr">
              <a:lnSpc>
                <a:spcPct val="90000"/>
              </a:lnSpc>
              <a:spcBef>
                <a:spcPts val="0"/>
              </a:spcBef>
              <a:spcAft>
                <a:spcPts val="0"/>
              </a:spcAft>
              <a:buClr>
                <a:schemeClr val="lt1"/>
              </a:buClr>
              <a:buSzPct val="25000"/>
              <a:buFont typeface="Calibri"/>
              <a:buNone/>
            </a:pPr>
            <a:r>
              <a:rPr b="0" i="0" lang="en-US" sz="3200" u="none" cap="none" strike="noStrike">
                <a:solidFill>
                  <a:schemeClr val="lt1"/>
                </a:solidFill>
                <a:latin typeface="Calibri"/>
                <a:ea typeface="Calibri"/>
                <a:cs typeface="Calibri"/>
                <a:sym typeface="Calibri"/>
              </a:rPr>
              <a:t>Teaching &amp; Learning Conference</a:t>
            </a:r>
          </a:p>
          <a:p>
            <a:pPr indent="0" lvl="0" marL="0" marR="0" rtl="0" algn="ctr">
              <a:lnSpc>
                <a:spcPct val="90000"/>
              </a:lnSpc>
              <a:spcBef>
                <a:spcPts val="0"/>
              </a:spcBef>
              <a:spcAft>
                <a:spcPts val="0"/>
              </a:spcAft>
              <a:buClr>
                <a:schemeClr val="lt1"/>
              </a:buClr>
              <a:buSzPct val="25000"/>
              <a:buFont typeface="Calibri"/>
              <a:buNone/>
            </a:pPr>
            <a:r>
              <a:rPr b="0" i="0" lang="en-US" sz="3200" u="none" cap="none" strike="noStrike">
                <a:solidFill>
                  <a:schemeClr val="lt1"/>
                </a:solidFill>
                <a:latin typeface="Calibri"/>
                <a:ea typeface="Calibri"/>
                <a:cs typeface="Calibri"/>
                <a:sym typeface="Calibri"/>
              </a:rPr>
              <a:t>August 2017</a:t>
            </a:r>
          </a:p>
        </p:txBody>
      </p:sp>
      <p:grpSp>
        <p:nvGrpSpPr>
          <p:cNvPr id="64" name="Shape 64"/>
          <p:cNvGrpSpPr/>
          <p:nvPr/>
        </p:nvGrpSpPr>
        <p:grpSpPr>
          <a:xfrm>
            <a:off x="5105399" y="6148387"/>
            <a:ext cx="3932237" cy="633411"/>
            <a:chOff x="5105400" y="6148235"/>
            <a:chExt cx="3931443" cy="633564"/>
          </a:xfrm>
        </p:grpSpPr>
        <p:sp>
          <p:nvSpPr>
            <p:cNvPr id="65" name="Shape 65"/>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66" name="Shape 66"/>
            <p:cNvPicPr preferRelativeResize="0"/>
            <p:nvPr/>
          </p:nvPicPr>
          <p:blipFill rotWithShape="1">
            <a:blip r:embed="rId3">
              <a:alphaModFix/>
            </a:blip>
            <a:srcRect b="7616" l="0" r="0" t="0"/>
            <a:stretch/>
          </p:blipFill>
          <p:spPr>
            <a:xfrm>
              <a:off x="8458200" y="6148235"/>
              <a:ext cx="578643" cy="633564"/>
            </a:xfrm>
            <a:prstGeom prst="rect">
              <a:avLst/>
            </a:prstGeom>
            <a:noFill/>
            <a:ln>
              <a:noFill/>
            </a:ln>
          </p:spPr>
        </p:pic>
      </p:grpSp>
      <p:sp>
        <p:nvSpPr>
          <p:cNvPr id="67" name="Shape 67"/>
          <p:cNvSpPr txBox="1"/>
          <p:nvPr>
            <p:ph type="ctrTitle"/>
          </p:nvPr>
        </p:nvSpPr>
        <p:spPr>
          <a:xfrm>
            <a:off x="533400" y="762000"/>
            <a:ext cx="7925400" cy="2391000"/>
          </a:xfrm>
          <a:prstGeom prst="rect">
            <a:avLst/>
          </a:prstGeom>
          <a:noFill/>
          <a:ln>
            <a:noFill/>
          </a:ln>
        </p:spPr>
        <p:txBody>
          <a:bodyPr anchorCtr="0" anchor="t" bIns="0" lIns="0" rIns="0" tIns="0">
            <a:noAutofit/>
          </a:bodyPr>
          <a:lstStyle/>
          <a:p>
            <a:pPr indent="0" lvl="0" marL="0" marR="0" rtl="0" algn="ctr">
              <a:lnSpc>
                <a:spcPct val="90000"/>
              </a:lnSpc>
              <a:spcBef>
                <a:spcPts val="0"/>
              </a:spcBef>
              <a:spcAft>
                <a:spcPts val="0"/>
              </a:spcAft>
              <a:buSzPct val="25000"/>
              <a:buNone/>
            </a:pPr>
            <a:br>
              <a:rPr b="1" i="0" lang="en-US" sz="7500" u="none" cap="none" strike="noStrike">
                <a:solidFill>
                  <a:srgbClr val="FFFFB9"/>
                </a:solidFill>
                <a:latin typeface="Calibri"/>
                <a:ea typeface="Calibri"/>
                <a:cs typeface="Calibri"/>
                <a:sym typeface="Calibri"/>
              </a:rPr>
            </a:br>
            <a:r>
              <a:rPr b="1" i="0" lang="en-US" sz="7500" u="none" cap="none" strike="noStrike">
                <a:solidFill>
                  <a:srgbClr val="FFFFB9"/>
                </a:solidFill>
                <a:latin typeface="Calibri"/>
                <a:ea typeface="Calibri"/>
                <a:cs typeface="Calibri"/>
                <a:sym typeface="Calibri"/>
              </a:rPr>
              <a:t>PowerTeacher</a:t>
            </a:r>
            <a:r>
              <a:rPr b="1" lang="en-US" sz="7500"/>
              <a:t> </a:t>
            </a:r>
            <a:r>
              <a:rPr b="1" i="0" lang="en-US" sz="7500" u="none" cap="none" strike="noStrike">
                <a:solidFill>
                  <a:srgbClr val="FFFFB9"/>
                </a:solidFill>
                <a:latin typeface="Calibri"/>
                <a:ea typeface="Calibri"/>
                <a:cs typeface="Calibri"/>
                <a:sym typeface="Calibri"/>
              </a:rPr>
              <a:t>Pro</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1302275"/>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sp>
        <p:nvSpPr>
          <p:cNvPr id="159" name="Shape 159"/>
          <p:cNvSpPr txBox="1"/>
          <p:nvPr>
            <p:ph idx="1" type="body"/>
          </p:nvPr>
        </p:nvSpPr>
        <p:spPr>
          <a:xfrm>
            <a:off x="311700" y="2009725"/>
            <a:ext cx="8520599" cy="3416400"/>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pic>
        <p:nvPicPr>
          <p:cNvPr id="160" name="Shape 160"/>
          <p:cNvPicPr preferRelativeResize="0"/>
          <p:nvPr/>
        </p:nvPicPr>
        <p:blipFill rotWithShape="1">
          <a:blip r:embed="rId3">
            <a:alphaModFix/>
          </a:blip>
          <a:srcRect b="0" l="0" r="0" t="0"/>
          <a:stretch/>
        </p:blipFill>
        <p:spPr>
          <a:xfrm>
            <a:off x="1" y="811618"/>
            <a:ext cx="9144000" cy="4422900"/>
          </a:xfrm>
          <a:prstGeom prst="rect">
            <a:avLst/>
          </a:prstGeom>
          <a:noFill/>
          <a:ln>
            <a:noFill/>
          </a:ln>
        </p:spPr>
      </p:pic>
      <p:pic>
        <p:nvPicPr>
          <p:cNvPr id="161" name="Shape 161"/>
          <p:cNvPicPr preferRelativeResize="0"/>
          <p:nvPr/>
        </p:nvPicPr>
        <p:blipFill rotWithShape="1">
          <a:blip r:embed="rId4">
            <a:alphaModFix/>
          </a:blip>
          <a:srcRect b="0" l="0" r="0" t="0"/>
          <a:stretch/>
        </p:blipFill>
        <p:spPr>
          <a:xfrm>
            <a:off x="0" y="3813735"/>
            <a:ext cx="9144000" cy="2255428"/>
          </a:xfrm>
          <a:prstGeom prst="rect">
            <a:avLst/>
          </a:prstGeom>
          <a:noFill/>
          <a:ln>
            <a:noFill/>
          </a:ln>
        </p:spPr>
      </p:pic>
      <p:sp>
        <p:nvSpPr>
          <p:cNvPr id="162" name="Shape 162"/>
          <p:cNvSpPr/>
          <p:nvPr/>
        </p:nvSpPr>
        <p:spPr>
          <a:xfrm>
            <a:off x="8516300" y="3632650"/>
            <a:ext cx="521100" cy="4527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3" name="Shape 163"/>
          <p:cNvSpPr txBox="1"/>
          <p:nvPr/>
        </p:nvSpPr>
        <p:spPr>
          <a:xfrm>
            <a:off x="7624775" y="3045875"/>
            <a:ext cx="1152000" cy="452700"/>
          </a:xfrm>
          <a:prstGeom prst="rect">
            <a:avLst/>
          </a:prstGeom>
          <a:noFill/>
          <a:ln cap="flat" cmpd="sng" w="19050">
            <a:solidFill>
              <a:srgbClr val="FF0000"/>
            </a:solidFill>
            <a:prstDash val="solid"/>
            <a:round/>
            <a:headEnd len="med" w="med" type="none"/>
            <a:tailEnd len="med" w="med" type="none"/>
          </a:ln>
        </p:spPr>
        <p:txBody>
          <a:bodyPr anchorCtr="0" anchor="t" bIns="91425" lIns="91425" rIns="91425" tIns="91425">
            <a:noAutofit/>
          </a:bodyPr>
          <a:lstStyle/>
          <a:p>
            <a:pPr indent="0" lvl="0" marL="0" marR="0" rtl="0" algn="l">
              <a:spcBef>
                <a:spcPts val="0"/>
              </a:spcBef>
              <a:spcAft>
                <a:spcPts val="0"/>
              </a:spcAft>
              <a:buSzPct val="25000"/>
              <a:buNone/>
            </a:pPr>
            <a:r>
              <a:rPr b="0" i="0" lang="en-US" sz="1800" u="none" cap="none" strike="noStrike">
                <a:solidFill>
                  <a:schemeClr val="lt1"/>
                </a:solidFill>
                <a:latin typeface="Arial"/>
                <a:ea typeface="Arial"/>
                <a:cs typeface="Arial"/>
                <a:sym typeface="Arial"/>
              </a:rPr>
              <a:t>Score Detail</a:t>
            </a:r>
          </a:p>
        </p:txBody>
      </p:sp>
      <p:cxnSp>
        <p:nvCxnSpPr>
          <p:cNvPr id="164" name="Shape 164"/>
          <p:cNvCxnSpPr>
            <a:stCxn id="162" idx="1"/>
            <a:endCxn id="163" idx="2"/>
          </p:cNvCxnSpPr>
          <p:nvPr/>
        </p:nvCxnSpPr>
        <p:spPr>
          <a:xfrm rot="10800000">
            <a:off x="8200700" y="3498700"/>
            <a:ext cx="315600" cy="360300"/>
          </a:xfrm>
          <a:prstGeom prst="straightConnector1">
            <a:avLst/>
          </a:prstGeom>
          <a:noFill/>
          <a:ln cap="flat" cmpd="sng" w="19050">
            <a:solidFill>
              <a:srgbClr val="FF0000"/>
            </a:solidFill>
            <a:prstDash val="solid"/>
            <a:round/>
            <a:headEnd len="lg" w="lg" type="triangle"/>
            <a:tailEnd len="lg" w="lg"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609600" y="450870"/>
            <a:ext cx="7920438"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000" u="none" cap="none" strike="noStrike">
                <a:solidFill>
                  <a:schemeClr val="lt1"/>
                </a:solidFill>
                <a:latin typeface="Calibri"/>
                <a:ea typeface="Calibri"/>
                <a:cs typeface="Calibri"/>
                <a:sym typeface="Calibri"/>
              </a:rPr>
              <a:t>Students &gt; PowerTeacher Portal</a:t>
            </a:r>
          </a:p>
        </p:txBody>
      </p:sp>
      <p:pic>
        <p:nvPicPr>
          <p:cNvPr id="170" name="Shape 170"/>
          <p:cNvPicPr preferRelativeResize="0"/>
          <p:nvPr/>
        </p:nvPicPr>
        <p:blipFill rotWithShape="1">
          <a:blip r:embed="rId3">
            <a:alphaModFix/>
          </a:blip>
          <a:srcRect b="0" l="0" r="0" t="0"/>
          <a:stretch/>
        </p:blipFill>
        <p:spPr>
          <a:xfrm>
            <a:off x="96701" y="1526875"/>
            <a:ext cx="5100324" cy="4133874"/>
          </a:xfrm>
          <a:prstGeom prst="rect">
            <a:avLst/>
          </a:prstGeom>
          <a:noFill/>
          <a:ln>
            <a:noFill/>
          </a:ln>
        </p:spPr>
      </p:pic>
      <p:pic>
        <p:nvPicPr>
          <p:cNvPr id="171" name="Shape 171"/>
          <p:cNvPicPr preferRelativeResize="0"/>
          <p:nvPr/>
        </p:nvPicPr>
        <p:blipFill rotWithShape="1">
          <a:blip r:embed="rId4">
            <a:alphaModFix/>
          </a:blip>
          <a:srcRect b="0" l="0" r="0" t="0"/>
          <a:stretch/>
        </p:blipFill>
        <p:spPr>
          <a:xfrm>
            <a:off x="3439276" y="2247325"/>
            <a:ext cx="5586048" cy="2486348"/>
          </a:xfrm>
          <a:prstGeom prst="rect">
            <a:avLst/>
          </a:prstGeom>
          <a:noFill/>
          <a:ln cap="flat" cmpd="sng" w="19050">
            <a:solidFill>
              <a:srgbClr val="FF0000"/>
            </a:solidFill>
            <a:prstDash val="solid"/>
            <a:round/>
            <a:headEnd len="med" w="med" type="none"/>
            <a:tailEnd len="med" w="med" type="none"/>
          </a:ln>
        </p:spPr>
      </p:pic>
      <p:sp>
        <p:nvSpPr>
          <p:cNvPr id="172" name="Shape 172"/>
          <p:cNvSpPr/>
          <p:nvPr/>
        </p:nvSpPr>
        <p:spPr>
          <a:xfrm>
            <a:off x="849050" y="4825925"/>
            <a:ext cx="1892700" cy="3704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173" name="Shape 173"/>
          <p:cNvGrpSpPr/>
          <p:nvPr/>
        </p:nvGrpSpPr>
        <p:grpSpPr>
          <a:xfrm>
            <a:off x="8301925" y="857257"/>
            <a:ext cx="842074" cy="956157"/>
            <a:chOff x="1653141" y="607797"/>
            <a:chExt cx="1044110" cy="1032902"/>
          </a:xfrm>
        </p:grpSpPr>
        <p:sp>
          <p:nvSpPr>
            <p:cNvPr id="174" name="Shape 174"/>
            <p:cNvSpPr/>
            <p:nvPr/>
          </p:nvSpPr>
          <p:spPr>
            <a:xfrm rot="1612591">
              <a:off x="2067762"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tudents.png" id="175" name="Shape 175"/>
            <p:cNvPicPr preferRelativeResize="0"/>
            <p:nvPr/>
          </p:nvPicPr>
          <p:blipFill rotWithShape="1">
            <a:blip r:embed="rId5">
              <a:alphaModFix/>
            </a:blip>
            <a:srcRect b="0" l="0" r="0" t="0"/>
            <a:stretch/>
          </p:blipFill>
          <p:spPr>
            <a:xfrm>
              <a:off x="1653141" y="993000"/>
              <a:ext cx="666749" cy="6477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152400"/>
            <a:ext cx="83307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PTPro Charms - A+ Grading</a:t>
            </a:r>
          </a:p>
        </p:txBody>
      </p:sp>
      <p:grpSp>
        <p:nvGrpSpPr>
          <p:cNvPr id="181" name="Shape 181"/>
          <p:cNvGrpSpPr/>
          <p:nvPr/>
        </p:nvGrpSpPr>
        <p:grpSpPr>
          <a:xfrm>
            <a:off x="1866851" y="1465047"/>
            <a:ext cx="1044110" cy="1032902"/>
            <a:chOff x="1653141" y="607797"/>
            <a:chExt cx="1044110" cy="1032902"/>
          </a:xfrm>
        </p:grpSpPr>
        <p:sp>
          <p:nvSpPr>
            <p:cNvPr id="182" name="Shape 182"/>
            <p:cNvSpPr/>
            <p:nvPr/>
          </p:nvSpPr>
          <p:spPr>
            <a:xfrm rot="1612591">
              <a:off x="2067762" y="69168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tudents.png" id="183" name="Shape 183"/>
            <p:cNvPicPr preferRelativeResize="0"/>
            <p:nvPr/>
          </p:nvPicPr>
          <p:blipFill rotWithShape="1">
            <a:blip r:embed="rId3">
              <a:alphaModFix/>
            </a:blip>
            <a:srcRect b="0" l="0" r="0" t="0"/>
            <a:stretch/>
          </p:blipFill>
          <p:spPr>
            <a:xfrm>
              <a:off x="1653141" y="993000"/>
              <a:ext cx="666749" cy="647700"/>
            </a:xfrm>
            <a:prstGeom prst="rect">
              <a:avLst/>
            </a:prstGeom>
            <a:noFill/>
            <a:ln>
              <a:noFill/>
            </a:ln>
          </p:spPr>
        </p:pic>
      </p:grpSp>
      <p:grpSp>
        <p:nvGrpSpPr>
          <p:cNvPr id="184" name="Shape 184"/>
          <p:cNvGrpSpPr/>
          <p:nvPr/>
        </p:nvGrpSpPr>
        <p:grpSpPr>
          <a:xfrm>
            <a:off x="3432533" y="1465047"/>
            <a:ext cx="999768" cy="1032902"/>
            <a:chOff x="2934808" y="607797"/>
            <a:chExt cx="999768" cy="1032902"/>
          </a:xfrm>
        </p:grpSpPr>
        <p:sp>
          <p:nvSpPr>
            <p:cNvPr id="185" name="Shape 185"/>
            <p:cNvSpPr/>
            <p:nvPr/>
          </p:nvSpPr>
          <p:spPr>
            <a:xfrm rot="1612591">
              <a:off x="3305088" y="69168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Progress.png" id="186" name="Shape 186"/>
            <p:cNvPicPr preferRelativeResize="0"/>
            <p:nvPr/>
          </p:nvPicPr>
          <p:blipFill rotWithShape="1">
            <a:blip r:embed="rId4">
              <a:alphaModFix/>
            </a:blip>
            <a:srcRect b="0" l="0" r="0" t="0"/>
            <a:stretch/>
          </p:blipFill>
          <p:spPr>
            <a:xfrm>
              <a:off x="2934808" y="993000"/>
              <a:ext cx="666749" cy="647700"/>
            </a:xfrm>
            <a:prstGeom prst="rect">
              <a:avLst/>
            </a:prstGeom>
            <a:noFill/>
            <a:ln>
              <a:noFill/>
            </a:ln>
          </p:spPr>
        </p:pic>
      </p:grpSp>
      <p:grpSp>
        <p:nvGrpSpPr>
          <p:cNvPr id="187" name="Shape 187"/>
          <p:cNvGrpSpPr/>
          <p:nvPr/>
        </p:nvGrpSpPr>
        <p:grpSpPr>
          <a:xfrm>
            <a:off x="4953875" y="1465047"/>
            <a:ext cx="1025735" cy="1032902"/>
            <a:chOff x="5498141" y="607797"/>
            <a:chExt cx="1025735" cy="1032902"/>
          </a:xfrm>
        </p:grpSpPr>
        <p:sp>
          <p:nvSpPr>
            <p:cNvPr id="188" name="Shape 188"/>
            <p:cNvSpPr/>
            <p:nvPr/>
          </p:nvSpPr>
          <p:spPr>
            <a:xfrm rot="1612591">
              <a:off x="5894388" y="69168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Reports.png" id="189" name="Shape 189"/>
            <p:cNvPicPr preferRelativeResize="0"/>
            <p:nvPr/>
          </p:nvPicPr>
          <p:blipFill rotWithShape="1">
            <a:blip r:embed="rId5">
              <a:alphaModFix/>
            </a:blip>
            <a:srcRect b="0" l="0" r="0" t="0"/>
            <a:stretch/>
          </p:blipFill>
          <p:spPr>
            <a:xfrm>
              <a:off x="5498141" y="993000"/>
              <a:ext cx="666749" cy="647700"/>
            </a:xfrm>
            <a:prstGeom prst="rect">
              <a:avLst/>
            </a:prstGeom>
            <a:noFill/>
            <a:ln>
              <a:noFill/>
            </a:ln>
          </p:spPr>
        </p:pic>
      </p:grpSp>
      <p:grpSp>
        <p:nvGrpSpPr>
          <p:cNvPr id="190" name="Shape 190"/>
          <p:cNvGrpSpPr/>
          <p:nvPr/>
        </p:nvGrpSpPr>
        <p:grpSpPr>
          <a:xfrm>
            <a:off x="8061475" y="1465047"/>
            <a:ext cx="980226" cy="1032902"/>
            <a:chOff x="8061475" y="607797"/>
            <a:chExt cx="980226" cy="1032902"/>
          </a:xfrm>
        </p:grpSpPr>
        <p:sp>
          <p:nvSpPr>
            <p:cNvPr id="191" name="Shape 191"/>
            <p:cNvSpPr/>
            <p:nvPr/>
          </p:nvSpPr>
          <p:spPr>
            <a:xfrm rot="1612591">
              <a:off x="8412212" y="69168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Apps.png" id="192" name="Shape 192"/>
            <p:cNvPicPr preferRelativeResize="0"/>
            <p:nvPr/>
          </p:nvPicPr>
          <p:blipFill rotWithShape="1">
            <a:blip r:embed="rId6">
              <a:alphaModFix/>
            </a:blip>
            <a:srcRect b="0" l="0" r="0" t="0"/>
            <a:stretch/>
          </p:blipFill>
          <p:spPr>
            <a:xfrm>
              <a:off x="8061475" y="993000"/>
              <a:ext cx="657224" cy="647700"/>
            </a:xfrm>
            <a:prstGeom prst="rect">
              <a:avLst/>
            </a:prstGeom>
            <a:noFill/>
            <a:ln>
              <a:noFill/>
            </a:ln>
          </p:spPr>
        </p:pic>
      </p:grpSp>
      <p:grpSp>
        <p:nvGrpSpPr>
          <p:cNvPr id="193" name="Shape 193"/>
          <p:cNvGrpSpPr/>
          <p:nvPr/>
        </p:nvGrpSpPr>
        <p:grpSpPr>
          <a:xfrm>
            <a:off x="6501182" y="1465047"/>
            <a:ext cx="1038718" cy="1032902"/>
            <a:chOff x="6779807" y="607797"/>
            <a:chExt cx="1038718" cy="1032902"/>
          </a:xfrm>
        </p:grpSpPr>
        <p:sp>
          <p:nvSpPr>
            <p:cNvPr id="194" name="Shape 194"/>
            <p:cNvSpPr/>
            <p:nvPr/>
          </p:nvSpPr>
          <p:spPr>
            <a:xfrm rot="1612591">
              <a:off x="7189037" y="69168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ettings.png" id="195" name="Shape 195"/>
            <p:cNvPicPr preferRelativeResize="0"/>
            <p:nvPr/>
          </p:nvPicPr>
          <p:blipFill rotWithShape="1">
            <a:blip r:embed="rId7">
              <a:alphaModFix/>
            </a:blip>
            <a:srcRect b="0" l="0" r="0" t="0"/>
            <a:stretch/>
          </p:blipFill>
          <p:spPr>
            <a:xfrm>
              <a:off x="6779807" y="993000"/>
              <a:ext cx="666749" cy="647700"/>
            </a:xfrm>
            <a:prstGeom prst="rect">
              <a:avLst/>
            </a:prstGeom>
            <a:noFill/>
            <a:ln>
              <a:noFill/>
            </a:ln>
          </p:spPr>
        </p:pic>
      </p:grpSp>
      <p:grpSp>
        <p:nvGrpSpPr>
          <p:cNvPr id="196" name="Shape 196"/>
          <p:cNvGrpSpPr/>
          <p:nvPr/>
        </p:nvGrpSpPr>
        <p:grpSpPr>
          <a:xfrm>
            <a:off x="371499" y="1465047"/>
            <a:ext cx="973776" cy="1032902"/>
            <a:chOff x="371500" y="607797"/>
            <a:chExt cx="973776" cy="1032902"/>
          </a:xfrm>
        </p:grpSpPr>
        <p:sp>
          <p:nvSpPr>
            <p:cNvPr id="197" name="Shape 197"/>
            <p:cNvSpPr/>
            <p:nvPr/>
          </p:nvSpPr>
          <p:spPr>
            <a:xfrm rot="1612591">
              <a:off x="715787"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A plus.png" id="198" name="Shape 198"/>
            <p:cNvPicPr preferRelativeResize="0"/>
            <p:nvPr/>
          </p:nvPicPr>
          <p:blipFill rotWithShape="1">
            <a:blip r:embed="rId8">
              <a:alphaModFix/>
            </a:blip>
            <a:srcRect b="0" l="0" r="0" t="0"/>
            <a:stretch/>
          </p:blipFill>
          <p:spPr>
            <a:xfrm>
              <a:off x="371500" y="993000"/>
              <a:ext cx="666749" cy="647700"/>
            </a:xfrm>
            <a:prstGeom prst="rect">
              <a:avLst/>
            </a:prstGeom>
            <a:noFill/>
            <a:ln>
              <a:noFill/>
            </a:ln>
          </p:spPr>
        </p:pic>
      </p:grpSp>
      <p:pic>
        <p:nvPicPr>
          <p:cNvPr descr="PTPro Assignments.png" id="199" name="Shape 199"/>
          <p:cNvPicPr preferRelativeResize="0"/>
          <p:nvPr/>
        </p:nvPicPr>
        <p:blipFill rotWithShape="1">
          <a:blip r:embed="rId9">
            <a:alphaModFix/>
          </a:blip>
          <a:srcRect b="0" l="0" r="0" t="0"/>
          <a:stretch/>
        </p:blipFill>
        <p:spPr>
          <a:xfrm>
            <a:off x="739400" y="2621700"/>
            <a:ext cx="1957850" cy="3197998"/>
          </a:xfrm>
          <a:prstGeom prst="rect">
            <a:avLst/>
          </a:prstGeom>
          <a:noFill/>
          <a:ln>
            <a:noFill/>
          </a:ln>
        </p:spPr>
      </p:pic>
      <p:sp>
        <p:nvSpPr>
          <p:cNvPr id="200" name="Shape 200"/>
          <p:cNvSpPr txBox="1"/>
          <p:nvPr/>
        </p:nvSpPr>
        <p:spPr>
          <a:xfrm>
            <a:off x="2745650" y="2621700"/>
            <a:ext cx="6448199" cy="3293099"/>
          </a:xfrm>
          <a:prstGeom prst="rect">
            <a:avLst/>
          </a:prstGeom>
          <a:noFill/>
          <a:ln>
            <a:noFill/>
          </a:ln>
        </p:spPr>
        <p:txBody>
          <a:bodyPr anchorCtr="0" anchor="t" bIns="91425" lIns="91425" rIns="91425" tIns="91425">
            <a:noAutofit/>
          </a:bodyPr>
          <a:lstStyle/>
          <a:p>
            <a:pPr indent="-342900" lvl="0" marL="457200" marR="0" rtl="0" algn="l">
              <a:spcBef>
                <a:spcPts val="0"/>
              </a:spcBef>
              <a:spcAft>
                <a:spcPts val="0"/>
              </a:spcAft>
              <a:buClr>
                <a:schemeClr val="lt1"/>
              </a:buClr>
              <a:buSzPct val="100000"/>
              <a:buFont typeface="Arial"/>
              <a:buChar char="●"/>
            </a:pPr>
            <a:r>
              <a:rPr b="1" i="0" lang="en-US" sz="1800" u="none" cap="none" strike="noStrike">
                <a:solidFill>
                  <a:schemeClr val="lt1"/>
                </a:solidFill>
                <a:latin typeface="Arial"/>
                <a:ea typeface="Arial"/>
                <a:cs typeface="Arial"/>
                <a:sym typeface="Arial"/>
              </a:rPr>
              <a:t>A+ Grading Charm </a:t>
            </a:r>
          </a:p>
          <a:p>
            <a:pPr indent="-342900" lvl="0" marL="4572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Teachers spend most of their time here.</a:t>
            </a:r>
          </a:p>
          <a:p>
            <a:pPr indent="-342900" lvl="1" marL="9144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Usually in </a:t>
            </a:r>
            <a:r>
              <a:rPr b="1" i="0" lang="en-US" sz="1800" u="none" cap="none" strike="noStrike">
                <a:solidFill>
                  <a:schemeClr val="dk1"/>
                </a:solidFill>
                <a:latin typeface="Arial"/>
                <a:ea typeface="Arial"/>
                <a:cs typeface="Arial"/>
                <a:sym typeface="Arial"/>
              </a:rPr>
              <a:t>Assignments</a:t>
            </a:r>
          </a:p>
          <a:p>
            <a:pPr indent="-342900" lvl="1" marL="9144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Grades -</a:t>
            </a:r>
            <a:r>
              <a:rPr b="0" i="0" lang="en-US" sz="1800" u="none" cap="none" strike="noStrike">
                <a:solidFill>
                  <a:schemeClr val="dk1"/>
                </a:solidFill>
                <a:latin typeface="Arial"/>
                <a:ea typeface="Arial"/>
                <a:cs typeface="Arial"/>
                <a:sym typeface="Arial"/>
              </a:rPr>
              <a:t> for end of year reporting (can set up traditional and standard grades)</a:t>
            </a:r>
          </a:p>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Students Charm </a:t>
            </a:r>
            <a:r>
              <a:rPr b="0" i="0" lang="en-US" sz="1800" u="none" cap="none" strike="noStrike">
                <a:solidFill>
                  <a:schemeClr val="dk1"/>
                </a:solidFill>
                <a:latin typeface="Arial"/>
                <a:ea typeface="Arial"/>
                <a:cs typeface="Arial"/>
                <a:sym typeface="Arial"/>
              </a:rPr>
              <a:t> </a:t>
            </a:r>
          </a:p>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Progress Charm  </a:t>
            </a:r>
            <a:r>
              <a:rPr b="0" i="0" lang="en-US" sz="1800" u="none" cap="none" strike="noStrike">
                <a:solidFill>
                  <a:schemeClr val="dk1"/>
                </a:solidFill>
                <a:latin typeface="Arial"/>
                <a:ea typeface="Arial"/>
                <a:cs typeface="Arial"/>
                <a:sym typeface="Arial"/>
              </a:rPr>
              <a:t>- Track class progress, standards</a:t>
            </a:r>
          </a:p>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Reports Charm </a:t>
            </a:r>
          </a:p>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Settings Charm </a:t>
            </a:r>
          </a:p>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Apps Charm  </a:t>
            </a:r>
            <a:r>
              <a:rPr b="0" i="0" lang="en-US" sz="1800" u="none" cap="none" strike="noStrike">
                <a:solidFill>
                  <a:schemeClr val="dk1"/>
                </a:solidFill>
                <a:latin typeface="Arial"/>
                <a:ea typeface="Arial"/>
                <a:cs typeface="Arial"/>
                <a:sym typeface="Arial"/>
              </a:rPr>
              <a:t>- link to PTPortal</a:t>
            </a:r>
          </a:p>
          <a:p>
            <a:pPr indent="-342900" lvl="2" marL="1371600" marR="0" rtl="0" algn="l">
              <a:spcBef>
                <a:spcPts val="0"/>
              </a:spcBef>
              <a:spcAft>
                <a:spcPts val="0"/>
              </a:spcAft>
              <a:buClr>
                <a:schemeClr val="dk1"/>
              </a:buClr>
              <a:buSzPct val="100000"/>
              <a:buFont typeface="Arial"/>
              <a:buChar char="■"/>
            </a:pPr>
            <a:r>
              <a:rPr b="0" i="1" lang="en-US" sz="1800" u="none" cap="none" strike="noStrike">
                <a:solidFill>
                  <a:schemeClr val="lt1"/>
                </a:solidFill>
                <a:latin typeface="Arial"/>
                <a:ea typeface="Arial"/>
                <a:cs typeface="Arial"/>
                <a:sym typeface="Arial"/>
              </a:rPr>
              <a:t>More on these later...</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498589" y="173388"/>
            <a:ext cx="80289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PTPro Charms - Settings &gt; Class Descriptions</a:t>
            </a:r>
          </a:p>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pic>
        <p:nvPicPr>
          <p:cNvPr id="206" name="Shape 206"/>
          <p:cNvPicPr preferRelativeResize="0"/>
          <p:nvPr/>
        </p:nvPicPr>
        <p:blipFill rotWithShape="1">
          <a:blip r:embed="rId3">
            <a:alphaModFix/>
          </a:blip>
          <a:srcRect b="0" l="0" r="34967" t="0"/>
          <a:stretch/>
        </p:blipFill>
        <p:spPr>
          <a:xfrm>
            <a:off x="2885625" y="1874975"/>
            <a:ext cx="5946674" cy="3734850"/>
          </a:xfrm>
          <a:prstGeom prst="rect">
            <a:avLst/>
          </a:prstGeom>
          <a:noFill/>
          <a:ln>
            <a:noFill/>
          </a:ln>
        </p:spPr>
      </p:pic>
      <p:pic>
        <p:nvPicPr>
          <p:cNvPr id="207" name="Shape 207"/>
          <p:cNvPicPr preferRelativeResize="0"/>
          <p:nvPr/>
        </p:nvPicPr>
        <p:blipFill rotWithShape="1">
          <a:blip r:embed="rId4">
            <a:alphaModFix/>
          </a:blip>
          <a:srcRect b="0" l="0" r="0" t="0"/>
          <a:stretch/>
        </p:blipFill>
        <p:spPr>
          <a:xfrm>
            <a:off x="152400" y="1802800"/>
            <a:ext cx="2426823" cy="3525499"/>
          </a:xfrm>
          <a:prstGeom prst="rect">
            <a:avLst/>
          </a:prstGeom>
          <a:noFill/>
          <a:ln>
            <a:noFill/>
          </a:ln>
        </p:spPr>
      </p:pic>
      <p:sp>
        <p:nvSpPr>
          <p:cNvPr id="208" name="Shape 208"/>
          <p:cNvSpPr/>
          <p:nvPr/>
        </p:nvSpPr>
        <p:spPr>
          <a:xfrm>
            <a:off x="750935" y="2615775"/>
            <a:ext cx="1373699" cy="2663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09" name="Shape 209"/>
          <p:cNvCxnSpPr>
            <a:stCxn id="208" idx="3"/>
          </p:cNvCxnSpPr>
          <p:nvPr/>
        </p:nvCxnSpPr>
        <p:spPr>
          <a:xfrm flipH="1" rot="10800000">
            <a:off x="2124635" y="2438174"/>
            <a:ext cx="1343700" cy="310800"/>
          </a:xfrm>
          <a:prstGeom prst="straightConnector1">
            <a:avLst/>
          </a:prstGeom>
          <a:noFill/>
          <a:ln cap="flat" cmpd="sng" w="19050">
            <a:solidFill>
              <a:srgbClr val="FF0000"/>
            </a:solidFill>
            <a:prstDash val="solid"/>
            <a:round/>
            <a:headEnd len="med" w="med" type="none"/>
            <a:tailEnd len="lg" w="lg" type="triangle"/>
          </a:ln>
        </p:spPr>
      </p:cxnSp>
      <p:sp>
        <p:nvSpPr>
          <p:cNvPr id="210" name="Shape 210"/>
          <p:cNvSpPr/>
          <p:nvPr/>
        </p:nvSpPr>
        <p:spPr>
          <a:xfrm rot="1612075">
            <a:off x="8620012" y="927093"/>
            <a:ext cx="431476" cy="512512"/>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ettings.png" id="211" name="Shape 211"/>
          <p:cNvPicPr preferRelativeResize="0"/>
          <p:nvPr/>
        </p:nvPicPr>
        <p:blipFill rotWithShape="1">
          <a:blip r:embed="rId5">
            <a:alphaModFix/>
          </a:blip>
          <a:srcRect b="0" l="0" r="0" t="0"/>
          <a:stretch/>
        </p:blipFill>
        <p:spPr>
          <a:xfrm>
            <a:off x="8279278" y="1177895"/>
            <a:ext cx="555013" cy="539154"/>
          </a:xfrm>
          <a:prstGeom prst="rect">
            <a:avLst/>
          </a:prstGeom>
          <a:noFill/>
          <a:ln>
            <a:noFill/>
          </a:ln>
        </p:spPr>
      </p:pic>
      <p:sp>
        <p:nvSpPr>
          <p:cNvPr id="212" name="Shape 212"/>
          <p:cNvSpPr txBox="1"/>
          <p:nvPr/>
        </p:nvSpPr>
        <p:spPr>
          <a:xfrm>
            <a:off x="3733800" y="4443550"/>
            <a:ext cx="4876799" cy="1531799"/>
          </a:xfrm>
          <a:prstGeom prst="rect">
            <a:avLst/>
          </a:prstGeom>
          <a:noFill/>
          <a:ln>
            <a:noFill/>
          </a:ln>
        </p:spPr>
        <p:txBody>
          <a:bodyPr anchorCtr="0" anchor="t" bIns="91425" lIns="91425" rIns="91425" tIns="91425">
            <a:noAutofit/>
          </a:bodyPr>
          <a:lstStyle/>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Description</a:t>
            </a:r>
            <a:r>
              <a:rPr b="0" i="0" lang="en-US" sz="1800" u="none" cap="none" strike="noStrike">
                <a:solidFill>
                  <a:schemeClr val="dk1"/>
                </a:solidFill>
                <a:latin typeface="Arial"/>
                <a:ea typeface="Arial"/>
                <a:cs typeface="Arial"/>
                <a:sym typeface="Arial"/>
              </a:rPr>
              <a:t> shows in the </a:t>
            </a:r>
            <a:br>
              <a:rPr b="0" i="0" lang="en-US" sz="1800" u="none" cap="none" strike="noStrike">
                <a:solidFill>
                  <a:schemeClr val="dk1"/>
                </a:solidFill>
                <a:latin typeface="Arial"/>
                <a:ea typeface="Arial"/>
                <a:cs typeface="Arial"/>
                <a:sym typeface="Arial"/>
              </a:rPr>
            </a:br>
            <a:r>
              <a:rPr b="0" i="0" lang="en-US" sz="1800" u="sng" cap="none" strike="noStrike">
                <a:solidFill>
                  <a:schemeClr val="dk1"/>
                </a:solidFill>
                <a:latin typeface="Arial"/>
                <a:ea typeface="Arial"/>
                <a:cs typeface="Arial"/>
                <a:sym typeface="Arial"/>
              </a:rPr>
              <a:t>Parent and Student Public Portal</a:t>
            </a:r>
          </a:p>
          <a:p>
            <a:pPr indent="-228600" lvl="1" marL="9144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no character limit </a:t>
            </a:r>
          </a:p>
        </p:txBody>
      </p:sp>
      <p:sp>
        <p:nvSpPr>
          <p:cNvPr id="213" name="Shape 213"/>
          <p:cNvSpPr/>
          <p:nvPr/>
        </p:nvSpPr>
        <p:spPr>
          <a:xfrm>
            <a:off x="3449400" y="4132750"/>
            <a:ext cx="839399" cy="3108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457200" y="155481"/>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PTPro Charms - Settings &gt; Functions</a:t>
            </a:r>
          </a:p>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pic>
        <p:nvPicPr>
          <p:cNvPr id="219" name="Shape 219"/>
          <p:cNvPicPr preferRelativeResize="0"/>
          <p:nvPr/>
        </p:nvPicPr>
        <p:blipFill rotWithShape="1">
          <a:blip r:embed="rId3">
            <a:alphaModFix/>
          </a:blip>
          <a:srcRect b="0" l="0" r="0" t="0"/>
          <a:stretch/>
        </p:blipFill>
        <p:spPr>
          <a:xfrm>
            <a:off x="770175" y="1661250"/>
            <a:ext cx="2426823" cy="3525499"/>
          </a:xfrm>
          <a:prstGeom prst="rect">
            <a:avLst/>
          </a:prstGeom>
          <a:noFill/>
          <a:ln>
            <a:noFill/>
          </a:ln>
        </p:spPr>
      </p:pic>
      <p:pic>
        <p:nvPicPr>
          <p:cNvPr id="220" name="Shape 220"/>
          <p:cNvPicPr preferRelativeResize="0"/>
          <p:nvPr/>
        </p:nvPicPr>
        <p:blipFill rotWithShape="1">
          <a:blip r:embed="rId4">
            <a:alphaModFix/>
          </a:blip>
          <a:srcRect b="0" l="0" r="0" t="0"/>
          <a:stretch/>
        </p:blipFill>
        <p:spPr>
          <a:xfrm>
            <a:off x="3393051" y="1720224"/>
            <a:ext cx="4947448" cy="3968449"/>
          </a:xfrm>
          <a:prstGeom prst="rect">
            <a:avLst/>
          </a:prstGeom>
          <a:noFill/>
          <a:ln>
            <a:noFill/>
          </a:ln>
        </p:spPr>
      </p:pic>
      <p:sp>
        <p:nvSpPr>
          <p:cNvPr id="221" name="Shape 221"/>
          <p:cNvSpPr/>
          <p:nvPr/>
        </p:nvSpPr>
        <p:spPr>
          <a:xfrm rot="1612075">
            <a:off x="8620012" y="927093"/>
            <a:ext cx="431476" cy="512512"/>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ettings.png" id="222" name="Shape 222"/>
          <p:cNvPicPr preferRelativeResize="0"/>
          <p:nvPr/>
        </p:nvPicPr>
        <p:blipFill rotWithShape="1">
          <a:blip r:embed="rId5">
            <a:alphaModFix/>
          </a:blip>
          <a:srcRect b="0" l="0" r="0" t="0"/>
          <a:stretch/>
        </p:blipFill>
        <p:spPr>
          <a:xfrm>
            <a:off x="8279278" y="1177895"/>
            <a:ext cx="555013" cy="539154"/>
          </a:xfrm>
          <a:prstGeom prst="rect">
            <a:avLst/>
          </a:prstGeom>
          <a:noFill/>
          <a:ln>
            <a:noFill/>
          </a:ln>
        </p:spPr>
      </p:pic>
      <p:sp>
        <p:nvSpPr>
          <p:cNvPr id="223" name="Shape 223"/>
          <p:cNvSpPr/>
          <p:nvPr/>
        </p:nvSpPr>
        <p:spPr>
          <a:xfrm>
            <a:off x="1568312" y="4562300"/>
            <a:ext cx="1373698" cy="2663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24" name="Shape 224"/>
          <p:cNvCxnSpPr>
            <a:stCxn id="223" idx="3"/>
          </p:cNvCxnSpPr>
          <p:nvPr/>
        </p:nvCxnSpPr>
        <p:spPr>
          <a:xfrm flipH="1" rot="10800000">
            <a:off x="2942010" y="1989799"/>
            <a:ext cx="573599" cy="2705700"/>
          </a:xfrm>
          <a:prstGeom prst="straightConnector1">
            <a:avLst/>
          </a:prstGeom>
          <a:noFill/>
          <a:ln cap="flat" cmpd="sng" w="19050">
            <a:solidFill>
              <a:srgbClr val="FF0000"/>
            </a:solidFill>
            <a:prstDash val="solid"/>
            <a:round/>
            <a:headEnd len="med" w="med" type="none"/>
            <a:tailEnd len="lg" w="lg" type="triangle"/>
          </a:ln>
        </p:spPr>
      </p:cxnSp>
      <p:sp>
        <p:nvSpPr>
          <p:cNvPr id="225" name="Shape 225"/>
          <p:cNvSpPr txBox="1"/>
          <p:nvPr/>
        </p:nvSpPr>
        <p:spPr>
          <a:xfrm>
            <a:off x="3574500" y="4419950"/>
            <a:ext cx="4624499" cy="967499"/>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0" i="0" lang="en-US" sz="1800" u="none" cap="none" strike="noStrike">
                <a:solidFill>
                  <a:schemeClr val="dk1"/>
                </a:solidFill>
                <a:latin typeface="Arial"/>
                <a:ea typeface="Arial"/>
                <a:cs typeface="Arial"/>
                <a:sym typeface="Arial"/>
              </a:rPr>
              <a:t>Options for Traditional or Standards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AND which classes you want to recalculate.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338802" y="298037"/>
            <a:ext cx="8381999" cy="665161"/>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Navigating Classes</a:t>
            </a:r>
          </a:p>
        </p:txBody>
      </p:sp>
      <p:pic>
        <p:nvPicPr>
          <p:cNvPr id="231" name="Shape 231"/>
          <p:cNvPicPr preferRelativeResize="0"/>
          <p:nvPr/>
        </p:nvPicPr>
        <p:blipFill rotWithShape="1">
          <a:blip r:embed="rId3">
            <a:alphaModFix/>
          </a:blip>
          <a:srcRect b="0" l="0" r="0" t="0"/>
          <a:stretch/>
        </p:blipFill>
        <p:spPr>
          <a:xfrm>
            <a:off x="200201" y="1648339"/>
            <a:ext cx="8520601" cy="3273311"/>
          </a:xfrm>
          <a:prstGeom prst="rect">
            <a:avLst/>
          </a:prstGeom>
          <a:noFill/>
          <a:ln>
            <a:noFill/>
          </a:ln>
        </p:spPr>
      </p:pic>
      <p:pic>
        <p:nvPicPr>
          <p:cNvPr descr="PTPro Term Dropdown.PNG" id="232" name="Shape 232"/>
          <p:cNvPicPr preferRelativeResize="0"/>
          <p:nvPr/>
        </p:nvPicPr>
        <p:blipFill rotWithShape="1">
          <a:blip r:embed="rId4">
            <a:alphaModFix/>
          </a:blip>
          <a:srcRect b="0" l="0" r="41048" t="0"/>
          <a:stretch/>
        </p:blipFill>
        <p:spPr>
          <a:xfrm>
            <a:off x="5673700" y="1186125"/>
            <a:ext cx="2359698" cy="2558599"/>
          </a:xfrm>
          <a:prstGeom prst="rect">
            <a:avLst/>
          </a:prstGeom>
          <a:noFill/>
          <a:ln>
            <a:noFill/>
          </a:ln>
        </p:spPr>
      </p:pic>
      <p:sp>
        <p:nvSpPr>
          <p:cNvPr id="233" name="Shape 233"/>
          <p:cNvSpPr/>
          <p:nvPr/>
        </p:nvSpPr>
        <p:spPr>
          <a:xfrm>
            <a:off x="3131750" y="2348725"/>
            <a:ext cx="548099" cy="233399"/>
          </a:xfrm>
          <a:prstGeom prst="rect">
            <a:avLst/>
          </a:prstGeom>
          <a:noFill/>
          <a:ln cap="flat" cmpd="sng" w="19050">
            <a:solidFill>
              <a:srgbClr val="9900FF"/>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4" name="Shape 234"/>
          <p:cNvSpPr/>
          <p:nvPr/>
        </p:nvSpPr>
        <p:spPr>
          <a:xfrm>
            <a:off x="2425250" y="2348725"/>
            <a:ext cx="706499" cy="233399"/>
          </a:xfrm>
          <a:prstGeom prst="rect">
            <a:avLst/>
          </a:prstGeom>
          <a:no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5" name="Shape 235"/>
          <p:cNvSpPr/>
          <p:nvPr/>
        </p:nvSpPr>
        <p:spPr>
          <a:xfrm rot="5400000">
            <a:off x="3522325" y="1004224"/>
            <a:ext cx="548099" cy="406800"/>
          </a:xfrm>
          <a:prstGeom prst="triangle">
            <a:avLst>
              <a:gd fmla="val 50000" name="adj"/>
            </a:avLst>
          </a:prstGeom>
          <a:solidFill>
            <a:srgbClr val="073763"/>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36" name="Shape 236"/>
          <p:cNvCxnSpPr/>
          <p:nvPr/>
        </p:nvCxnSpPr>
        <p:spPr>
          <a:xfrm flipH="1">
            <a:off x="2685700" y="1833875"/>
            <a:ext cx="830099" cy="260400"/>
          </a:xfrm>
          <a:prstGeom prst="straightConnector1">
            <a:avLst/>
          </a:prstGeom>
          <a:noFill/>
          <a:ln cap="flat" cmpd="sng" w="19050">
            <a:solidFill>
              <a:srgbClr val="FF0000"/>
            </a:solidFill>
            <a:prstDash val="solid"/>
            <a:round/>
            <a:headEnd len="med" w="med" type="none"/>
            <a:tailEnd len="lg" w="lg" type="triangle"/>
          </a:ln>
        </p:spPr>
      </p:cxnSp>
      <p:pic>
        <p:nvPicPr>
          <p:cNvPr descr="PTPro Classes.png" id="237" name="Shape 237"/>
          <p:cNvPicPr preferRelativeResize="0"/>
          <p:nvPr/>
        </p:nvPicPr>
        <p:blipFill rotWithShape="1">
          <a:blip r:embed="rId5">
            <a:alphaModFix/>
          </a:blip>
          <a:srcRect b="0" l="0" r="0" t="0"/>
          <a:stretch/>
        </p:blipFill>
        <p:spPr>
          <a:xfrm>
            <a:off x="667616" y="3532144"/>
            <a:ext cx="1898877" cy="2203150"/>
          </a:xfrm>
          <a:prstGeom prst="rect">
            <a:avLst/>
          </a:prstGeom>
          <a:noFill/>
          <a:ln>
            <a:noFill/>
          </a:ln>
        </p:spPr>
      </p:pic>
      <p:cxnSp>
        <p:nvCxnSpPr>
          <p:cNvPr id="238" name="Shape 238"/>
          <p:cNvCxnSpPr>
            <a:stCxn id="234" idx="1"/>
            <a:endCxn id="237" idx="0"/>
          </p:cNvCxnSpPr>
          <p:nvPr/>
        </p:nvCxnSpPr>
        <p:spPr>
          <a:xfrm flipH="1">
            <a:off x="1617050" y="2465424"/>
            <a:ext cx="808200" cy="1066800"/>
          </a:xfrm>
          <a:prstGeom prst="straightConnector1">
            <a:avLst/>
          </a:prstGeom>
          <a:noFill/>
          <a:ln cap="flat" cmpd="sng" w="19050">
            <a:solidFill>
              <a:schemeClr val="accent4"/>
            </a:solidFill>
            <a:prstDash val="solid"/>
            <a:round/>
            <a:headEnd len="med" w="med" type="none"/>
            <a:tailEnd len="lg" w="lg" type="triangle"/>
          </a:ln>
        </p:spPr>
      </p:cxnSp>
      <p:sp>
        <p:nvSpPr>
          <p:cNvPr id="239" name="Shape 239"/>
          <p:cNvSpPr/>
          <p:nvPr/>
        </p:nvSpPr>
        <p:spPr>
          <a:xfrm>
            <a:off x="673375" y="3550775"/>
            <a:ext cx="1899000" cy="2203199"/>
          </a:xfrm>
          <a:prstGeom prst="rect">
            <a:avLst/>
          </a:prstGeom>
          <a:no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0" name="Shape 240"/>
          <p:cNvSpPr/>
          <p:nvPr/>
        </p:nvSpPr>
        <p:spPr>
          <a:xfrm>
            <a:off x="5687925" y="1201100"/>
            <a:ext cx="2359799" cy="25587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41" name="Shape 241"/>
          <p:cNvCxnSpPr/>
          <p:nvPr/>
        </p:nvCxnSpPr>
        <p:spPr>
          <a:xfrm flipH="1" rot="10800000">
            <a:off x="3515800" y="1659599"/>
            <a:ext cx="2430000" cy="499800"/>
          </a:xfrm>
          <a:prstGeom prst="straightConnector1">
            <a:avLst/>
          </a:prstGeom>
          <a:noFill/>
          <a:ln cap="flat" cmpd="sng" w="19050">
            <a:solidFill>
              <a:srgbClr val="FF0000"/>
            </a:solidFill>
            <a:prstDash val="solid"/>
            <a:round/>
            <a:headEnd len="med" w="med" type="none"/>
            <a:tailEnd len="lg" w="lg" type="triangle"/>
          </a:ln>
        </p:spPr>
      </p:cxnSp>
      <p:cxnSp>
        <p:nvCxnSpPr>
          <p:cNvPr id="242" name="Shape 242"/>
          <p:cNvCxnSpPr>
            <a:stCxn id="233" idx="3"/>
          </p:cNvCxnSpPr>
          <p:nvPr/>
        </p:nvCxnSpPr>
        <p:spPr>
          <a:xfrm flipH="1">
            <a:off x="3409849" y="2465424"/>
            <a:ext cx="270000" cy="354600"/>
          </a:xfrm>
          <a:prstGeom prst="straightConnector1">
            <a:avLst/>
          </a:prstGeom>
          <a:noFill/>
          <a:ln cap="flat" cmpd="sng" w="19050">
            <a:solidFill>
              <a:srgbClr val="9900FF"/>
            </a:solidFill>
            <a:prstDash val="solid"/>
            <a:round/>
            <a:headEnd len="med" w="med" type="none"/>
            <a:tailEnd len="lg" w="lg" type="triangle"/>
          </a:ln>
        </p:spPr>
      </p:cxnSp>
      <p:cxnSp>
        <p:nvCxnSpPr>
          <p:cNvPr id="243" name="Shape 243"/>
          <p:cNvCxnSpPr>
            <a:stCxn id="233" idx="3"/>
          </p:cNvCxnSpPr>
          <p:nvPr/>
        </p:nvCxnSpPr>
        <p:spPr>
          <a:xfrm flipH="1">
            <a:off x="3424249" y="2465424"/>
            <a:ext cx="255600" cy="727200"/>
          </a:xfrm>
          <a:prstGeom prst="straightConnector1">
            <a:avLst/>
          </a:prstGeom>
          <a:noFill/>
          <a:ln cap="flat" cmpd="sng" w="19050">
            <a:solidFill>
              <a:srgbClr val="9900FF"/>
            </a:solidFill>
            <a:prstDash val="solid"/>
            <a:round/>
            <a:headEnd len="med" w="med" type="none"/>
            <a:tailEnd len="lg" w="lg" type="triangle"/>
          </a:ln>
        </p:spPr>
      </p:cxnSp>
      <p:sp>
        <p:nvSpPr>
          <p:cNvPr id="244" name="Shape 244"/>
          <p:cNvSpPr txBox="1"/>
          <p:nvPr/>
        </p:nvSpPr>
        <p:spPr>
          <a:xfrm>
            <a:off x="2688975" y="4921650"/>
            <a:ext cx="5955600" cy="1066799"/>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1" i="0" lang="en-US" sz="1800" u="none" cap="none" strike="noStrike">
                <a:latin typeface="Arial"/>
                <a:ea typeface="Arial"/>
                <a:cs typeface="Arial"/>
                <a:sym typeface="Arial"/>
              </a:rPr>
              <a:t>Classes </a:t>
            </a:r>
            <a:r>
              <a:rPr b="0" i="0" lang="en-US" sz="1800" u="none" cap="none" strike="noStrike">
                <a:latin typeface="Arial"/>
                <a:ea typeface="Arial"/>
                <a:cs typeface="Arial"/>
                <a:sym typeface="Arial"/>
              </a:rPr>
              <a:t>- Click Blue Class Button &gt; Classes Tab &gt; pick class to view</a:t>
            </a:r>
          </a:p>
          <a:p>
            <a:pPr indent="0" lvl="0" marL="0" marR="0" rtl="0" algn="l">
              <a:spcBef>
                <a:spcPts val="0"/>
              </a:spcBef>
              <a:spcAft>
                <a:spcPts val="0"/>
              </a:spcAft>
              <a:buSzPct val="25000"/>
              <a:buNone/>
            </a:pPr>
            <a:r>
              <a:rPr b="1" i="0" lang="en-US" sz="1800" u="none" cap="none" strike="noStrike">
                <a:latin typeface="Arial"/>
                <a:ea typeface="Arial"/>
                <a:cs typeface="Arial"/>
                <a:sym typeface="Arial"/>
              </a:rPr>
              <a:t>Groups</a:t>
            </a:r>
            <a:r>
              <a:rPr b="0" i="0" lang="en-US" sz="1800" u="none" cap="none" strike="noStrike">
                <a:latin typeface="Arial"/>
                <a:ea typeface="Arial"/>
                <a:cs typeface="Arial"/>
                <a:sym typeface="Arial"/>
              </a:rPr>
              <a:t> - Click Blue Class Button &gt; Groups Tab &gt; Pick group to view all students in that group. Right now, in PT Pro there is no ability for teachers to create groups.  Feature is coming in a future</a:t>
            </a:r>
            <a:r>
              <a:rPr b="0" i="0" lang="en-US" sz="1800" u="none" cap="none" strike="noStrike">
                <a:solidFill>
                  <a:schemeClr val="dk2"/>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release.</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grpSp>
        <p:nvGrpSpPr>
          <p:cNvPr id="249" name="Shape 249"/>
          <p:cNvGrpSpPr/>
          <p:nvPr/>
        </p:nvGrpSpPr>
        <p:grpSpPr>
          <a:xfrm>
            <a:off x="425040" y="1507181"/>
            <a:ext cx="5503146" cy="3670481"/>
            <a:chOff x="416200" y="105600"/>
            <a:chExt cx="5085147" cy="3274000"/>
          </a:xfrm>
        </p:grpSpPr>
        <p:pic>
          <p:nvPicPr>
            <p:cNvPr id="250" name="Shape 250"/>
            <p:cNvPicPr preferRelativeResize="0"/>
            <p:nvPr/>
          </p:nvPicPr>
          <p:blipFill rotWithShape="1">
            <a:blip r:embed="rId3">
              <a:alphaModFix/>
            </a:blip>
            <a:srcRect b="32849" l="0" r="53220" t="0"/>
            <a:stretch/>
          </p:blipFill>
          <p:spPr>
            <a:xfrm>
              <a:off x="416200" y="105600"/>
              <a:ext cx="3077824" cy="3274000"/>
            </a:xfrm>
            <a:prstGeom prst="rect">
              <a:avLst/>
            </a:prstGeom>
            <a:noFill/>
            <a:ln>
              <a:noFill/>
            </a:ln>
          </p:spPr>
        </p:pic>
        <p:pic>
          <p:nvPicPr>
            <p:cNvPr id="251" name="Shape 251"/>
            <p:cNvPicPr preferRelativeResize="0"/>
            <p:nvPr/>
          </p:nvPicPr>
          <p:blipFill rotWithShape="1">
            <a:blip r:embed="rId3">
              <a:alphaModFix/>
            </a:blip>
            <a:srcRect b="32849" l="69491" r="0" t="0"/>
            <a:stretch/>
          </p:blipFill>
          <p:spPr>
            <a:xfrm>
              <a:off x="3494023" y="105600"/>
              <a:ext cx="2007323" cy="3274000"/>
            </a:xfrm>
            <a:prstGeom prst="rect">
              <a:avLst/>
            </a:prstGeom>
            <a:noFill/>
            <a:ln>
              <a:noFill/>
            </a:ln>
          </p:spPr>
        </p:pic>
      </p:grpSp>
      <p:cxnSp>
        <p:nvCxnSpPr>
          <p:cNvPr id="252" name="Shape 252"/>
          <p:cNvCxnSpPr/>
          <p:nvPr/>
        </p:nvCxnSpPr>
        <p:spPr>
          <a:xfrm flipH="1" rot="10800000">
            <a:off x="5660275" y="2779711"/>
            <a:ext cx="794699" cy="376499"/>
          </a:xfrm>
          <a:prstGeom prst="straightConnector1">
            <a:avLst/>
          </a:prstGeom>
          <a:noFill/>
          <a:ln cap="flat" cmpd="sng" w="28575">
            <a:solidFill>
              <a:srgbClr val="FF0000"/>
            </a:solidFill>
            <a:prstDash val="solid"/>
            <a:round/>
            <a:headEnd len="lg" w="lg" type="triangle"/>
            <a:tailEnd len="med" w="med" type="none"/>
          </a:ln>
        </p:spPr>
      </p:cxnSp>
      <p:grpSp>
        <p:nvGrpSpPr>
          <p:cNvPr id="253" name="Shape 253"/>
          <p:cNvGrpSpPr/>
          <p:nvPr/>
        </p:nvGrpSpPr>
        <p:grpSpPr>
          <a:xfrm>
            <a:off x="6407420" y="1943998"/>
            <a:ext cx="2197504" cy="2789327"/>
            <a:chOff x="6407420" y="1086747"/>
            <a:chExt cx="2197504" cy="2789327"/>
          </a:xfrm>
        </p:grpSpPr>
        <p:pic>
          <p:nvPicPr>
            <p:cNvPr id="254" name="Shape 254"/>
            <p:cNvPicPr preferRelativeResize="0"/>
            <p:nvPr/>
          </p:nvPicPr>
          <p:blipFill rotWithShape="1">
            <a:blip r:embed="rId4">
              <a:alphaModFix/>
            </a:blip>
            <a:srcRect b="54797" l="4509" r="3264" t="29082"/>
            <a:stretch/>
          </p:blipFill>
          <p:spPr>
            <a:xfrm>
              <a:off x="6990025" y="1963700"/>
              <a:ext cx="1409950" cy="361824"/>
            </a:xfrm>
            <a:prstGeom prst="rect">
              <a:avLst/>
            </a:prstGeom>
            <a:noFill/>
            <a:ln>
              <a:noFill/>
            </a:ln>
          </p:spPr>
        </p:pic>
        <p:sp>
          <p:nvSpPr>
            <p:cNvPr id="255" name="Shape 255"/>
            <p:cNvSpPr/>
            <p:nvPr/>
          </p:nvSpPr>
          <p:spPr>
            <a:xfrm rot="1612591">
              <a:off x="6518637" y="1842550"/>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56" name="Shape 256"/>
            <p:cNvPicPr preferRelativeResize="0"/>
            <p:nvPr/>
          </p:nvPicPr>
          <p:blipFill rotWithShape="1">
            <a:blip r:embed="rId4">
              <a:alphaModFix/>
            </a:blip>
            <a:srcRect b="28705" l="3217" r="2156" t="55711"/>
            <a:stretch/>
          </p:blipFill>
          <p:spPr>
            <a:xfrm>
              <a:off x="6995028" y="2630035"/>
              <a:ext cx="1446574" cy="349798"/>
            </a:xfrm>
            <a:prstGeom prst="rect">
              <a:avLst/>
            </a:prstGeom>
            <a:noFill/>
            <a:ln>
              <a:noFill/>
            </a:ln>
          </p:spPr>
        </p:pic>
        <p:pic>
          <p:nvPicPr>
            <p:cNvPr id="257" name="Shape 257"/>
            <p:cNvPicPr preferRelativeResize="0"/>
            <p:nvPr/>
          </p:nvPicPr>
          <p:blipFill rotWithShape="1">
            <a:blip r:embed="rId4">
              <a:alphaModFix/>
            </a:blip>
            <a:srcRect b="1762" l="3940" r="5683" t="82113"/>
            <a:stretch/>
          </p:blipFill>
          <p:spPr>
            <a:xfrm>
              <a:off x="6992160" y="3280671"/>
              <a:ext cx="1381749" cy="349798"/>
            </a:xfrm>
            <a:prstGeom prst="rect">
              <a:avLst/>
            </a:prstGeom>
            <a:noFill/>
            <a:ln>
              <a:noFill/>
            </a:ln>
          </p:spPr>
        </p:pic>
        <p:pic>
          <p:nvPicPr>
            <p:cNvPr id="258" name="Shape 258"/>
            <p:cNvPicPr preferRelativeResize="0"/>
            <p:nvPr/>
          </p:nvPicPr>
          <p:blipFill rotWithShape="1">
            <a:blip r:embed="rId4">
              <a:alphaModFix/>
            </a:blip>
            <a:srcRect b="83629" l="3799" r="3974" t="3807"/>
            <a:stretch/>
          </p:blipFill>
          <p:spPr>
            <a:xfrm>
              <a:off x="6990025" y="1335212"/>
              <a:ext cx="1409950" cy="281975"/>
            </a:xfrm>
            <a:prstGeom prst="rect">
              <a:avLst/>
            </a:prstGeom>
            <a:noFill/>
            <a:ln>
              <a:noFill/>
            </a:ln>
          </p:spPr>
        </p:pic>
        <p:sp>
          <p:nvSpPr>
            <p:cNvPr id="259" name="Shape 259"/>
            <p:cNvSpPr/>
            <p:nvPr/>
          </p:nvSpPr>
          <p:spPr>
            <a:xfrm rot="1612591">
              <a:off x="6518626" y="117063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0" name="Shape 260"/>
            <p:cNvSpPr/>
            <p:nvPr/>
          </p:nvSpPr>
          <p:spPr>
            <a:xfrm rot="1612591">
              <a:off x="6518626" y="2533300"/>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1" name="Shape 261"/>
            <p:cNvSpPr/>
            <p:nvPr/>
          </p:nvSpPr>
          <p:spPr>
            <a:xfrm rot="1612591">
              <a:off x="6518637" y="3176325"/>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2" name="Shape 262"/>
            <p:cNvSpPr/>
            <p:nvPr/>
          </p:nvSpPr>
          <p:spPr>
            <a:xfrm>
              <a:off x="6407425" y="1190775"/>
              <a:ext cx="2197500" cy="2685299"/>
            </a:xfrm>
            <a:prstGeom prst="bracketPair">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63" name="Shape 263"/>
          <p:cNvSpPr txBox="1"/>
          <p:nvPr>
            <p:ph type="title"/>
          </p:nvPr>
        </p:nvSpPr>
        <p:spPr>
          <a:xfrm>
            <a:off x="425041" y="93296"/>
            <a:ext cx="84993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000" u="none" cap="none" strike="noStrike">
                <a:solidFill>
                  <a:schemeClr val="lt1"/>
                </a:solidFill>
                <a:latin typeface="Calibri"/>
                <a:ea typeface="Calibri"/>
                <a:cs typeface="Calibri"/>
                <a:sym typeface="Calibri"/>
              </a:rPr>
              <a:t>Creating Categories - Assignment Defaults Tab</a:t>
            </a:r>
          </a:p>
        </p:txBody>
      </p:sp>
      <p:sp>
        <p:nvSpPr>
          <p:cNvPr id="264" name="Shape 264"/>
          <p:cNvSpPr txBox="1"/>
          <p:nvPr/>
        </p:nvSpPr>
        <p:spPr>
          <a:xfrm>
            <a:off x="425050" y="5217800"/>
            <a:ext cx="8302800" cy="5310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0" i="0" lang="en-US" sz="1800" u="none" cap="none" strike="noStrike">
                <a:solidFill>
                  <a:schemeClr val="lt1"/>
                </a:solidFill>
                <a:latin typeface="Arial"/>
                <a:ea typeface="Arial"/>
                <a:cs typeface="Arial"/>
                <a:sym typeface="Arial"/>
              </a:rPr>
              <a:t>By Default this is set to POINTS - options under Select Score Type drop down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idx="1" type="body"/>
          </p:nvPr>
        </p:nvSpPr>
        <p:spPr>
          <a:xfrm>
            <a:off x="403980" y="381000"/>
            <a:ext cx="8381999" cy="1163395"/>
          </a:xfrm>
          <a:prstGeom prst="rect">
            <a:avLst/>
          </a:prstGeom>
          <a:noFill/>
          <a:ln>
            <a:noFill/>
          </a:ln>
        </p:spPr>
        <p:txBody>
          <a:bodyPr anchorCtr="0" anchor="t" bIns="0" lIns="0" rIns="0" tIns="0">
            <a:noAutofit/>
          </a:bodyPr>
          <a:lstStyle/>
          <a:p>
            <a:pPr indent="-9525" lvl="1" marL="517525" marR="0" rtl="0" algn="l">
              <a:lnSpc>
                <a:spcPct val="90000"/>
              </a:lnSpc>
              <a:spcBef>
                <a:spcPts val="0"/>
              </a:spcBef>
              <a:spcAft>
                <a:spcPts val="0"/>
              </a:spcAft>
              <a:buClr>
                <a:schemeClr val="lt1"/>
              </a:buClr>
              <a:buSzPct val="25000"/>
              <a:buFont typeface="Calibri"/>
              <a:buNone/>
            </a:pPr>
            <a:r>
              <a:rPr b="1" i="0" lang="en-US" sz="2800" u="none" cap="none" strike="noStrike">
                <a:solidFill>
                  <a:schemeClr val="lt1"/>
                </a:solidFill>
                <a:latin typeface="Calibri"/>
                <a:ea typeface="Calibri"/>
                <a:cs typeface="Calibri"/>
                <a:sym typeface="Calibri"/>
              </a:rPr>
              <a:t>NOTE: </a:t>
            </a:r>
            <a:r>
              <a:rPr b="0" i="0" lang="en-US" sz="2800" u="none" cap="none" strike="noStrike">
                <a:solidFill>
                  <a:schemeClr val="lt1"/>
                </a:solidFill>
                <a:latin typeface="Calibri"/>
                <a:ea typeface="Calibri"/>
                <a:cs typeface="Calibri"/>
                <a:sym typeface="Calibri"/>
              </a:rPr>
              <a:t>Teachers can still create their own categories.  However, those categories will not factor in the overall final grade calculation.</a:t>
            </a:r>
          </a:p>
        </p:txBody>
      </p:sp>
      <p:sp>
        <p:nvSpPr>
          <p:cNvPr id="271" name="Shape 271"/>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272" name="Shape 272"/>
          <p:cNvGrpSpPr/>
          <p:nvPr/>
        </p:nvGrpSpPr>
        <p:grpSpPr>
          <a:xfrm>
            <a:off x="5105399" y="6148387"/>
            <a:ext cx="3932237" cy="633411"/>
            <a:chOff x="5105400" y="6148235"/>
            <a:chExt cx="3931443" cy="633564"/>
          </a:xfrm>
        </p:grpSpPr>
        <p:sp>
          <p:nvSpPr>
            <p:cNvPr id="273" name="Shape 273"/>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274" name="Shape 274"/>
            <p:cNvPicPr preferRelativeResize="0"/>
            <p:nvPr/>
          </p:nvPicPr>
          <p:blipFill rotWithShape="1">
            <a:blip r:embed="rId3">
              <a:alphaModFix/>
            </a:blip>
            <a:srcRect b="7616" l="0" r="0" t="0"/>
            <a:stretch/>
          </p:blipFill>
          <p:spPr>
            <a:xfrm>
              <a:off x="8458200" y="6148235"/>
              <a:ext cx="578643" cy="633564"/>
            </a:xfrm>
            <a:prstGeom prst="rect">
              <a:avLst/>
            </a:prstGeom>
            <a:noFill/>
            <a:ln>
              <a:noFill/>
            </a:ln>
          </p:spPr>
        </p:pic>
      </p:grpSp>
      <p:pic>
        <p:nvPicPr>
          <p:cNvPr descr="Snipping Tool" id="275" name="Shape 275"/>
          <p:cNvPicPr preferRelativeResize="0"/>
          <p:nvPr/>
        </p:nvPicPr>
        <p:blipFill rotWithShape="1">
          <a:blip r:embed="rId4">
            <a:alphaModFix/>
          </a:blip>
          <a:srcRect b="7569" l="2326" r="5812" t="18025"/>
          <a:stretch/>
        </p:blipFill>
        <p:spPr>
          <a:xfrm>
            <a:off x="685800" y="1767067"/>
            <a:ext cx="7393172" cy="4024132"/>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311700" y="593366"/>
            <a:ext cx="8520599" cy="849432"/>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HS Traditional Categories</a:t>
            </a:r>
          </a:p>
        </p:txBody>
      </p:sp>
      <p:pic>
        <p:nvPicPr>
          <p:cNvPr id="282" name="Shape 282"/>
          <p:cNvPicPr preferRelativeResize="0"/>
          <p:nvPr/>
        </p:nvPicPr>
        <p:blipFill rotWithShape="1">
          <a:blip r:embed="rId3">
            <a:alphaModFix/>
          </a:blip>
          <a:srcRect b="0" l="0" r="0" t="0"/>
          <a:stretch/>
        </p:blipFill>
        <p:spPr>
          <a:xfrm>
            <a:off x="311700" y="1506246"/>
            <a:ext cx="7917900" cy="43317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type="title"/>
          </p:nvPr>
        </p:nvSpPr>
        <p:spPr>
          <a:xfrm>
            <a:off x="311700" y="593366"/>
            <a:ext cx="8520599" cy="849432"/>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MS Traditional Categories</a:t>
            </a:r>
          </a:p>
        </p:txBody>
      </p:sp>
      <p:pic>
        <p:nvPicPr>
          <p:cNvPr id="289" name="Shape 289"/>
          <p:cNvPicPr preferRelativeResize="0"/>
          <p:nvPr/>
        </p:nvPicPr>
        <p:blipFill rotWithShape="1">
          <a:blip r:embed="rId3">
            <a:alphaModFix/>
          </a:blip>
          <a:srcRect b="0" l="0" r="0" t="0"/>
          <a:stretch/>
        </p:blipFill>
        <p:spPr>
          <a:xfrm>
            <a:off x="609599" y="1476374"/>
            <a:ext cx="7796746" cy="439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81000" y="230187"/>
            <a:ext cx="8382000" cy="664800"/>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1" lang="en-US"/>
              <a:t>Agenda </a:t>
            </a:r>
          </a:p>
        </p:txBody>
      </p:sp>
      <p:sp>
        <p:nvSpPr>
          <p:cNvPr id="74" name="Shape 74"/>
          <p:cNvSpPr txBox="1"/>
          <p:nvPr>
            <p:ph idx="1" type="body"/>
          </p:nvPr>
        </p:nvSpPr>
        <p:spPr>
          <a:xfrm>
            <a:off x="264375" y="1301600"/>
            <a:ext cx="8117700" cy="5077500"/>
          </a:xfrm>
          <a:prstGeom prst="rect">
            <a:avLst/>
          </a:prstGeom>
          <a:noFill/>
          <a:ln>
            <a:noFill/>
          </a:ln>
        </p:spPr>
        <p:txBody>
          <a:bodyPr anchorCtr="0" anchor="t" bIns="0" lIns="0" rIns="0" tIns="0">
            <a:noAutofit/>
          </a:bodyPr>
          <a:lstStyle/>
          <a:p>
            <a:pPr indent="-400050" lvl="0" marL="457200" marR="0" rtl="0" algn="l">
              <a:lnSpc>
                <a:spcPct val="90000"/>
              </a:lnSpc>
              <a:spcBef>
                <a:spcPts val="0"/>
              </a:spcBef>
              <a:spcAft>
                <a:spcPts val="0"/>
              </a:spcAft>
              <a:buClr>
                <a:schemeClr val="lt1"/>
              </a:buClr>
              <a:buSzPct val="100000"/>
              <a:buFont typeface="Calibri"/>
            </a:pPr>
            <a:r>
              <a:rPr b="0" i="0" lang="en-US" sz="2700" u="none" cap="none" strike="noStrike">
                <a:solidFill>
                  <a:schemeClr val="lt1"/>
                </a:solidFill>
                <a:latin typeface="Calibri"/>
                <a:ea typeface="Calibri"/>
                <a:cs typeface="Calibri"/>
                <a:sym typeface="Calibri"/>
              </a:rPr>
              <a:t>What is different this year?</a:t>
            </a:r>
          </a:p>
          <a:p>
            <a:pPr indent="-400050" lvl="0" marL="457200" marR="0" rtl="0" algn="l">
              <a:lnSpc>
                <a:spcPct val="90000"/>
              </a:lnSpc>
              <a:spcBef>
                <a:spcPts val="0"/>
              </a:spcBef>
              <a:spcAft>
                <a:spcPts val="0"/>
              </a:spcAft>
              <a:buSzPct val="100000"/>
            </a:pPr>
            <a:r>
              <a:rPr lang="en-US" sz="2700"/>
              <a:t>Logging in and launching gradebook </a:t>
            </a:r>
          </a:p>
          <a:p>
            <a:pPr indent="-400050" lvl="0" marL="457200" marR="0" rtl="0" algn="l">
              <a:lnSpc>
                <a:spcPct val="90000"/>
              </a:lnSpc>
              <a:spcBef>
                <a:spcPts val="0"/>
              </a:spcBef>
              <a:spcAft>
                <a:spcPts val="0"/>
              </a:spcAft>
              <a:buSzPct val="100000"/>
            </a:pPr>
            <a:r>
              <a:rPr lang="en-US" sz="2700"/>
              <a:t>Review the charms on the left hand-side of gradebook </a:t>
            </a:r>
          </a:p>
          <a:p>
            <a:pPr indent="-400050" lvl="0" marL="457200" marR="0" rtl="0" algn="l">
              <a:lnSpc>
                <a:spcPct val="90000"/>
              </a:lnSpc>
              <a:spcBef>
                <a:spcPts val="0"/>
              </a:spcBef>
              <a:spcAft>
                <a:spcPts val="0"/>
              </a:spcAft>
              <a:buSzPct val="100000"/>
            </a:pPr>
            <a:r>
              <a:rPr lang="en-US" sz="2700"/>
              <a:t>Viewing student grades, assignments and demographics</a:t>
            </a:r>
          </a:p>
          <a:p>
            <a:pPr indent="-400050" lvl="0" marL="457200" marR="0" rtl="0" algn="l">
              <a:lnSpc>
                <a:spcPct val="90000"/>
              </a:lnSpc>
              <a:spcBef>
                <a:spcPts val="0"/>
              </a:spcBef>
              <a:spcAft>
                <a:spcPts val="0"/>
              </a:spcAft>
              <a:buSzPct val="100000"/>
            </a:pPr>
            <a:r>
              <a:rPr lang="en-US" sz="2700"/>
              <a:t>District setup </a:t>
            </a:r>
          </a:p>
          <a:p>
            <a:pPr lvl="1" marR="0" rtl="0" algn="l">
              <a:lnSpc>
                <a:spcPct val="90000"/>
              </a:lnSpc>
              <a:spcBef>
                <a:spcPts val="0"/>
              </a:spcBef>
              <a:spcAft>
                <a:spcPts val="0"/>
              </a:spcAft>
              <a:buSzPct val="100000"/>
            </a:pPr>
            <a:r>
              <a:rPr lang="en-US" sz="2700"/>
              <a:t>Middle/High (Category - locked/Weights -Update)</a:t>
            </a:r>
          </a:p>
          <a:p>
            <a:pPr lvl="1" marR="0" rtl="0" algn="l">
              <a:lnSpc>
                <a:spcPct val="90000"/>
              </a:lnSpc>
              <a:spcBef>
                <a:spcPts val="0"/>
              </a:spcBef>
              <a:spcAft>
                <a:spcPts val="0"/>
              </a:spcAft>
              <a:buSzPct val="100000"/>
            </a:pPr>
            <a:r>
              <a:rPr lang="en-US" sz="2700"/>
              <a:t>Elementary(Category - Update/Weights -Locked)</a:t>
            </a:r>
          </a:p>
          <a:p>
            <a:pPr indent="-400050" lvl="0" marL="457200" marR="0" rtl="0" algn="l">
              <a:lnSpc>
                <a:spcPct val="90000"/>
              </a:lnSpc>
              <a:spcBef>
                <a:spcPts val="0"/>
              </a:spcBef>
              <a:spcAft>
                <a:spcPts val="0"/>
              </a:spcAft>
              <a:buSzPct val="100000"/>
            </a:pPr>
            <a:r>
              <a:rPr lang="en-US" sz="2700"/>
              <a:t>Adding Grades and working with Score Inspector</a:t>
            </a:r>
          </a:p>
          <a:p>
            <a:pPr indent="-400050" lvl="0" marL="457200" marR="0" rtl="0" algn="l">
              <a:lnSpc>
                <a:spcPct val="90000"/>
              </a:lnSpc>
              <a:spcBef>
                <a:spcPts val="0"/>
              </a:spcBef>
              <a:spcAft>
                <a:spcPts val="0"/>
              </a:spcAft>
              <a:buSzPct val="100000"/>
            </a:pPr>
            <a:r>
              <a:rPr lang="en-US" sz="2700"/>
              <a:t>Viewing  Student and Class Progress</a:t>
            </a:r>
          </a:p>
          <a:p>
            <a:pPr indent="-400050" lvl="0" marL="457200" marR="0" rtl="0" algn="l">
              <a:lnSpc>
                <a:spcPct val="90000"/>
              </a:lnSpc>
              <a:spcBef>
                <a:spcPts val="0"/>
              </a:spcBef>
              <a:spcAft>
                <a:spcPts val="0"/>
              </a:spcAft>
              <a:buSzPct val="100000"/>
            </a:pPr>
            <a:r>
              <a:rPr lang="en-US" sz="2700"/>
              <a:t>PowerTeacher Pro Reports</a:t>
            </a:r>
          </a:p>
          <a:p>
            <a:pPr indent="0" lvl="0" marL="0" marR="0" rtl="0" algn="l">
              <a:lnSpc>
                <a:spcPct val="90000"/>
              </a:lnSpc>
              <a:spcBef>
                <a:spcPts val="0"/>
              </a:spcBef>
              <a:spcAft>
                <a:spcPts val="0"/>
              </a:spcAft>
              <a:buNone/>
            </a:pPr>
            <a:r>
              <a:t/>
            </a:r>
            <a:endParaRPr sz="2700"/>
          </a:p>
          <a:p>
            <a:pPr indent="0" lvl="0" marL="0" marR="0" rtl="0" algn="l">
              <a:lnSpc>
                <a:spcPct val="90000"/>
              </a:lnSpc>
              <a:spcBef>
                <a:spcPts val="0"/>
              </a:spcBef>
              <a:spcAft>
                <a:spcPts val="0"/>
              </a:spcAft>
              <a:buNone/>
            </a:pPr>
            <a:r>
              <a:t/>
            </a:r>
            <a:endParaRPr sz="2700"/>
          </a:p>
          <a:p>
            <a:pPr indent="0" lvl="2" marL="914400" marR="0" rtl="0" algn="l">
              <a:lnSpc>
                <a:spcPct val="90000"/>
              </a:lnSpc>
              <a:spcBef>
                <a:spcPts val="720"/>
              </a:spcBef>
              <a:spcAft>
                <a:spcPts val="0"/>
              </a:spcAft>
              <a:buClr>
                <a:schemeClr val="lt1"/>
              </a:buClr>
              <a:buSzPct val="25000"/>
              <a:buFont typeface="Calibri"/>
              <a:buNone/>
            </a:pPr>
            <a:r>
              <a:t/>
            </a:r>
            <a:endParaRPr b="0" i="0" sz="3600" u="none" cap="none" strike="noStrike">
              <a:solidFill>
                <a:schemeClr val="lt1"/>
              </a:solidFill>
              <a:latin typeface="Calibri"/>
              <a:ea typeface="Calibri"/>
              <a:cs typeface="Calibri"/>
              <a:sym typeface="Calibri"/>
            </a:endParaRPr>
          </a:p>
          <a:p>
            <a:pPr indent="0" lvl="2" marL="914400" marR="0" rtl="0" algn="l">
              <a:lnSpc>
                <a:spcPct val="90000"/>
              </a:lnSpc>
              <a:spcBef>
                <a:spcPts val="720"/>
              </a:spcBef>
              <a:spcAft>
                <a:spcPts val="0"/>
              </a:spcAft>
              <a:buClr>
                <a:schemeClr val="lt1"/>
              </a:buClr>
              <a:buSzPct val="25000"/>
              <a:buFont typeface="Calibri"/>
              <a:buNone/>
            </a:pPr>
            <a:r>
              <a:t/>
            </a:r>
            <a:endParaRPr b="0" i="0" sz="3600" u="none" cap="none" strike="noStrike">
              <a:solidFill>
                <a:schemeClr val="lt1"/>
              </a:solidFill>
              <a:latin typeface="Calibri"/>
              <a:ea typeface="Calibri"/>
              <a:cs typeface="Calibri"/>
              <a:sym typeface="Calibri"/>
            </a:endParaRPr>
          </a:p>
          <a:p>
            <a:pPr indent="-9525" lvl="1" marL="517525" marR="0" rtl="0" algn="l">
              <a:lnSpc>
                <a:spcPct val="90000"/>
              </a:lnSpc>
              <a:spcBef>
                <a:spcPts val="960"/>
              </a:spcBef>
              <a:spcAft>
                <a:spcPts val="0"/>
              </a:spcAft>
              <a:buClr>
                <a:schemeClr val="lt1"/>
              </a:buClr>
              <a:buSzPct val="25000"/>
              <a:buFont typeface="Calibri"/>
              <a:buNone/>
            </a:pPr>
            <a:r>
              <a:t/>
            </a:r>
            <a:endParaRPr b="0" i="0" sz="4800" u="none" cap="none" strike="noStrike">
              <a:solidFill>
                <a:schemeClr val="lt1"/>
              </a:solidFill>
              <a:latin typeface="Calibri"/>
              <a:ea typeface="Calibri"/>
              <a:cs typeface="Calibri"/>
              <a:sym typeface="Calibri"/>
            </a:endParaRPr>
          </a:p>
        </p:txBody>
      </p:sp>
      <p:sp>
        <p:nvSpPr>
          <p:cNvPr id="75" name="Shape 75"/>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76" name="Shape 76"/>
          <p:cNvGrpSpPr/>
          <p:nvPr/>
        </p:nvGrpSpPr>
        <p:grpSpPr>
          <a:xfrm>
            <a:off x="5105389" y="6148643"/>
            <a:ext cx="3932286" cy="633473"/>
            <a:chOff x="5105400" y="6148235"/>
            <a:chExt cx="3931500" cy="633600"/>
          </a:xfrm>
        </p:grpSpPr>
        <p:sp>
          <p:nvSpPr>
            <p:cNvPr id="77" name="Shape 77"/>
            <p:cNvSpPr txBox="1"/>
            <p:nvPr/>
          </p:nvSpPr>
          <p:spPr>
            <a:xfrm>
              <a:off x="5105400" y="6476926"/>
              <a:ext cx="3276000" cy="228599"/>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78" name="Shape 78"/>
            <p:cNvPicPr preferRelativeResize="0"/>
            <p:nvPr/>
          </p:nvPicPr>
          <p:blipFill rotWithShape="1">
            <a:blip r:embed="rId3">
              <a:alphaModFix/>
            </a:blip>
            <a:srcRect b="7621" l="0" r="0" t="0"/>
            <a:stretch/>
          </p:blipFill>
          <p:spPr>
            <a:xfrm>
              <a:off x="8458200" y="6148235"/>
              <a:ext cx="578700" cy="633600"/>
            </a:xfrm>
            <a:prstGeom prst="rect">
              <a:avLst/>
            </a:prstGeom>
            <a:noFill/>
            <a:ln>
              <a:noFill/>
            </a:ln>
          </p:spPr>
        </p:pic>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311700" y="593366"/>
            <a:ext cx="8520599" cy="849432"/>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ES Categories Grades 3-5</a:t>
            </a:r>
          </a:p>
        </p:txBody>
      </p:sp>
      <p:pic>
        <p:nvPicPr>
          <p:cNvPr id="296" name="Shape 296"/>
          <p:cNvPicPr preferRelativeResize="0"/>
          <p:nvPr/>
        </p:nvPicPr>
        <p:blipFill rotWithShape="1">
          <a:blip r:embed="rId3">
            <a:alphaModFix/>
          </a:blip>
          <a:srcRect b="0" l="0" r="0" t="0"/>
          <a:stretch/>
        </p:blipFill>
        <p:spPr>
          <a:xfrm>
            <a:off x="838200" y="1524000"/>
            <a:ext cx="7795811" cy="4114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Shape 302"/>
          <p:cNvPicPr preferRelativeResize="0"/>
          <p:nvPr>
            <p:ph idx="1" type="body"/>
          </p:nvPr>
        </p:nvPicPr>
        <p:blipFill rotWithShape="1">
          <a:blip r:embed="rId3">
            <a:alphaModFix/>
          </a:blip>
          <a:srcRect b="4411" l="0" r="0" t="0"/>
          <a:stretch/>
        </p:blipFill>
        <p:spPr>
          <a:xfrm>
            <a:off x="228304" y="228600"/>
            <a:ext cx="8583646" cy="5714999"/>
          </a:xfrm>
          <a:prstGeom prst="rect">
            <a:avLst/>
          </a:prstGeom>
          <a:noFill/>
          <a:ln>
            <a:noFill/>
          </a:ln>
        </p:spPr>
      </p:pic>
      <p:sp>
        <p:nvSpPr>
          <p:cNvPr id="303" name="Shape 303"/>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304" name="Shape 304"/>
          <p:cNvGrpSpPr/>
          <p:nvPr/>
        </p:nvGrpSpPr>
        <p:grpSpPr>
          <a:xfrm>
            <a:off x="5105399" y="6148387"/>
            <a:ext cx="3932237" cy="633411"/>
            <a:chOff x="5105400" y="6148235"/>
            <a:chExt cx="3931443" cy="633564"/>
          </a:xfrm>
        </p:grpSpPr>
        <p:sp>
          <p:nvSpPr>
            <p:cNvPr id="305" name="Shape 305"/>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306" name="Shape 306"/>
            <p:cNvPicPr preferRelativeResize="0"/>
            <p:nvPr/>
          </p:nvPicPr>
          <p:blipFill rotWithShape="1">
            <a:blip r:embed="rId4">
              <a:alphaModFix/>
            </a:blip>
            <a:srcRect b="7616" l="0" r="0" t="0"/>
            <a:stretch/>
          </p:blipFill>
          <p:spPr>
            <a:xfrm>
              <a:off x="8458200" y="6148235"/>
              <a:ext cx="578643" cy="633564"/>
            </a:xfrm>
            <a:prstGeom prst="rect">
              <a:avLst/>
            </a:prstGeom>
            <a:noFill/>
            <a:ln>
              <a:noFill/>
            </a:ln>
          </p:spPr>
        </p:pic>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406250" y="542650"/>
            <a:ext cx="7944600" cy="572700"/>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000" u="none" cap="none" strike="noStrike">
                <a:solidFill>
                  <a:schemeClr val="lt1"/>
                </a:solidFill>
                <a:latin typeface="Calibri"/>
                <a:ea typeface="Calibri"/>
                <a:cs typeface="Calibri"/>
                <a:sym typeface="Calibri"/>
              </a:rPr>
              <a:t>Create an </a:t>
            </a:r>
            <a:r>
              <a:rPr b="1" lang="en-US" sz="4000">
                <a:solidFill>
                  <a:schemeClr val="lt1"/>
                </a:solidFill>
              </a:rPr>
              <a:t>A</a:t>
            </a:r>
            <a:r>
              <a:rPr b="1" i="0" lang="en-US" sz="4000" u="none" cap="none" strike="noStrike">
                <a:solidFill>
                  <a:schemeClr val="lt1"/>
                </a:solidFill>
                <a:latin typeface="Calibri"/>
                <a:ea typeface="Calibri"/>
                <a:cs typeface="Calibri"/>
                <a:sym typeface="Calibri"/>
              </a:rPr>
              <a:t>ssignment</a:t>
            </a:r>
          </a:p>
        </p:txBody>
      </p:sp>
      <p:pic>
        <p:nvPicPr>
          <p:cNvPr id="312" name="Shape 312"/>
          <p:cNvPicPr preferRelativeResize="0"/>
          <p:nvPr/>
        </p:nvPicPr>
        <p:blipFill rotWithShape="1">
          <a:blip r:embed="rId3">
            <a:alphaModFix/>
          </a:blip>
          <a:srcRect b="0" l="0" r="0" t="0"/>
          <a:stretch/>
        </p:blipFill>
        <p:spPr>
          <a:xfrm>
            <a:off x="311687" y="2066288"/>
            <a:ext cx="2009774" cy="1838325"/>
          </a:xfrm>
          <a:prstGeom prst="rect">
            <a:avLst/>
          </a:prstGeom>
          <a:noFill/>
          <a:ln>
            <a:noFill/>
          </a:ln>
        </p:spPr>
      </p:pic>
      <p:pic>
        <p:nvPicPr>
          <p:cNvPr descr="PTPro Create button.png" id="313" name="Shape 313"/>
          <p:cNvPicPr preferRelativeResize="0"/>
          <p:nvPr/>
        </p:nvPicPr>
        <p:blipFill rotWithShape="1">
          <a:blip r:embed="rId4">
            <a:alphaModFix/>
          </a:blip>
          <a:srcRect b="0" l="0" r="0" t="0"/>
          <a:stretch/>
        </p:blipFill>
        <p:spPr>
          <a:xfrm>
            <a:off x="8197775" y="976300"/>
            <a:ext cx="771524" cy="419099"/>
          </a:xfrm>
          <a:prstGeom prst="rect">
            <a:avLst/>
          </a:prstGeom>
          <a:noFill/>
          <a:ln>
            <a:noFill/>
          </a:ln>
        </p:spPr>
      </p:pic>
      <p:sp>
        <p:nvSpPr>
          <p:cNvPr id="314" name="Shape 314"/>
          <p:cNvSpPr/>
          <p:nvPr/>
        </p:nvSpPr>
        <p:spPr>
          <a:xfrm>
            <a:off x="748375" y="2741050"/>
            <a:ext cx="1210800" cy="3921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15" name="Shape 315"/>
          <p:cNvCxnSpPr>
            <a:endCxn id="314" idx="0"/>
          </p:cNvCxnSpPr>
          <p:nvPr/>
        </p:nvCxnSpPr>
        <p:spPr>
          <a:xfrm flipH="1">
            <a:off x="1353775" y="2471950"/>
            <a:ext cx="286200" cy="269100"/>
          </a:xfrm>
          <a:prstGeom prst="straightConnector1">
            <a:avLst/>
          </a:prstGeom>
          <a:noFill/>
          <a:ln cap="flat" cmpd="sng" w="19050">
            <a:solidFill>
              <a:srgbClr val="FF0000"/>
            </a:solidFill>
            <a:prstDash val="solid"/>
            <a:round/>
            <a:headEnd len="med" w="med" type="none"/>
            <a:tailEnd len="lg" w="lg" type="triangle"/>
          </a:ln>
        </p:spPr>
      </p:cxnSp>
      <p:grpSp>
        <p:nvGrpSpPr>
          <p:cNvPr id="316" name="Shape 316"/>
          <p:cNvGrpSpPr/>
          <p:nvPr/>
        </p:nvGrpSpPr>
        <p:grpSpPr>
          <a:xfrm>
            <a:off x="2520230" y="1472194"/>
            <a:ext cx="6543273" cy="4099516"/>
            <a:chOff x="2722100" y="710662"/>
            <a:chExt cx="6421899" cy="4003825"/>
          </a:xfrm>
        </p:grpSpPr>
        <p:pic>
          <p:nvPicPr>
            <p:cNvPr id="317" name="Shape 317"/>
            <p:cNvPicPr preferRelativeResize="0"/>
            <p:nvPr/>
          </p:nvPicPr>
          <p:blipFill rotWithShape="1">
            <a:blip r:embed="rId5">
              <a:alphaModFix/>
            </a:blip>
            <a:srcRect b="23971" l="0" r="0" t="0"/>
            <a:stretch/>
          </p:blipFill>
          <p:spPr>
            <a:xfrm>
              <a:off x="2790825" y="710662"/>
              <a:ext cx="6353174" cy="3722174"/>
            </a:xfrm>
            <a:prstGeom prst="rect">
              <a:avLst/>
            </a:prstGeom>
            <a:noFill/>
            <a:ln>
              <a:noFill/>
            </a:ln>
          </p:spPr>
        </p:pic>
        <p:pic>
          <p:nvPicPr>
            <p:cNvPr id="318" name="Shape 318"/>
            <p:cNvPicPr preferRelativeResize="0"/>
            <p:nvPr/>
          </p:nvPicPr>
          <p:blipFill rotWithShape="1">
            <a:blip r:embed="rId5">
              <a:alphaModFix/>
            </a:blip>
            <a:srcRect b="0" l="0" r="0" t="91439"/>
            <a:stretch/>
          </p:blipFill>
          <p:spPr>
            <a:xfrm>
              <a:off x="2722100" y="4295387"/>
              <a:ext cx="6353174" cy="419099"/>
            </a:xfrm>
            <a:prstGeom prst="rect">
              <a:avLst/>
            </a:prstGeom>
            <a:noFill/>
            <a:ln>
              <a:noFill/>
            </a:ln>
          </p:spPr>
        </p:pic>
      </p:grpSp>
      <p:cxnSp>
        <p:nvCxnSpPr>
          <p:cNvPr id="319" name="Shape 319"/>
          <p:cNvCxnSpPr/>
          <p:nvPr/>
        </p:nvCxnSpPr>
        <p:spPr>
          <a:xfrm flipH="1">
            <a:off x="4287075" y="2560811"/>
            <a:ext cx="3401999" cy="230699"/>
          </a:xfrm>
          <a:prstGeom prst="straightConnector1">
            <a:avLst/>
          </a:prstGeom>
          <a:noFill/>
          <a:ln cap="flat" cmpd="sng" w="19050">
            <a:solidFill>
              <a:srgbClr val="FF0000"/>
            </a:solidFill>
            <a:prstDash val="solid"/>
            <a:round/>
            <a:headEnd len="med" w="med" type="none"/>
            <a:tailEnd len="lg" w="lg"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533400" y="248566"/>
            <a:ext cx="8520599" cy="519299"/>
          </a:xfrm>
          <a:prstGeom prst="rect">
            <a:avLst/>
          </a:prstGeom>
          <a:noFill/>
          <a:ln>
            <a:noFill/>
          </a:ln>
        </p:spPr>
        <p:txBody>
          <a:bodyPr anchorCtr="0" anchor="ctr"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Working with Assignments</a:t>
            </a:r>
          </a:p>
        </p:txBody>
      </p:sp>
      <p:grpSp>
        <p:nvGrpSpPr>
          <p:cNvPr id="325" name="Shape 325"/>
          <p:cNvGrpSpPr/>
          <p:nvPr/>
        </p:nvGrpSpPr>
        <p:grpSpPr>
          <a:xfrm>
            <a:off x="8445308" y="857229"/>
            <a:ext cx="698554" cy="741067"/>
            <a:chOff x="8318000" y="-24"/>
            <a:chExt cx="825910" cy="876173"/>
          </a:xfrm>
        </p:grpSpPr>
        <p:sp>
          <p:nvSpPr>
            <p:cNvPr id="326" name="Shape 326"/>
            <p:cNvSpPr/>
            <p:nvPr/>
          </p:nvSpPr>
          <p:spPr>
            <a:xfrm rot="1611742">
              <a:off x="8610095" y="71094"/>
              <a:ext cx="439526" cy="522308"/>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A plus.png" id="327" name="Shape 327"/>
            <p:cNvPicPr preferRelativeResize="0"/>
            <p:nvPr/>
          </p:nvPicPr>
          <p:blipFill rotWithShape="1">
            <a:blip r:embed="rId3">
              <a:alphaModFix/>
            </a:blip>
            <a:srcRect b="0" l="0" r="0" t="0"/>
            <a:stretch/>
          </p:blipFill>
          <p:spPr>
            <a:xfrm>
              <a:off x="8318000" y="326742"/>
              <a:ext cx="565564" cy="549405"/>
            </a:xfrm>
            <a:prstGeom prst="rect">
              <a:avLst/>
            </a:prstGeom>
            <a:noFill/>
            <a:ln>
              <a:noFill/>
            </a:ln>
          </p:spPr>
        </p:pic>
      </p:grpSp>
      <p:pic>
        <p:nvPicPr>
          <p:cNvPr id="328" name="Shape 328"/>
          <p:cNvPicPr preferRelativeResize="0"/>
          <p:nvPr/>
        </p:nvPicPr>
        <p:blipFill rotWithShape="1">
          <a:blip r:embed="rId4">
            <a:alphaModFix/>
          </a:blip>
          <a:srcRect b="0" l="0" r="0" t="0"/>
          <a:stretch/>
        </p:blipFill>
        <p:spPr>
          <a:xfrm>
            <a:off x="1970125" y="1747800"/>
            <a:ext cx="7173872" cy="3362398"/>
          </a:xfrm>
          <a:prstGeom prst="rect">
            <a:avLst/>
          </a:prstGeom>
          <a:noFill/>
          <a:ln>
            <a:noFill/>
          </a:ln>
        </p:spPr>
      </p:pic>
      <p:pic>
        <p:nvPicPr>
          <p:cNvPr descr="PTPro Assignment List.png" id="329" name="Shape 329"/>
          <p:cNvPicPr preferRelativeResize="0"/>
          <p:nvPr/>
        </p:nvPicPr>
        <p:blipFill rotWithShape="1">
          <a:blip r:embed="rId5">
            <a:alphaModFix/>
          </a:blip>
          <a:srcRect b="0" l="0" r="0" t="0"/>
          <a:stretch/>
        </p:blipFill>
        <p:spPr>
          <a:xfrm>
            <a:off x="0" y="4256623"/>
            <a:ext cx="2387399" cy="1650324"/>
          </a:xfrm>
          <a:prstGeom prst="rect">
            <a:avLst/>
          </a:prstGeom>
          <a:noFill/>
          <a:ln>
            <a:noFill/>
          </a:ln>
        </p:spPr>
      </p:pic>
      <p:sp>
        <p:nvSpPr>
          <p:cNvPr id="330" name="Shape 330"/>
          <p:cNvSpPr/>
          <p:nvPr/>
        </p:nvSpPr>
        <p:spPr>
          <a:xfrm>
            <a:off x="764091" y="4607178"/>
            <a:ext cx="1467599" cy="8792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31" name="Shape 331"/>
          <p:cNvCxnSpPr>
            <a:stCxn id="330" idx="0"/>
          </p:cNvCxnSpPr>
          <p:nvPr/>
        </p:nvCxnSpPr>
        <p:spPr>
          <a:xfrm flipH="1" rot="10800000">
            <a:off x="1497891" y="2298378"/>
            <a:ext cx="921899" cy="2308800"/>
          </a:xfrm>
          <a:prstGeom prst="straightConnector1">
            <a:avLst/>
          </a:prstGeom>
          <a:noFill/>
          <a:ln cap="flat" cmpd="sng" w="19050">
            <a:solidFill>
              <a:srgbClr val="FF0000"/>
            </a:solidFill>
            <a:prstDash val="solid"/>
            <a:round/>
            <a:headEnd len="med" w="med" type="none"/>
            <a:tailEnd len="lg" w="lg" type="triangle"/>
          </a:ln>
        </p:spPr>
      </p:cxnSp>
      <p:sp>
        <p:nvSpPr>
          <p:cNvPr id="332" name="Shape 332"/>
          <p:cNvSpPr/>
          <p:nvPr/>
        </p:nvSpPr>
        <p:spPr>
          <a:xfrm>
            <a:off x="7728850" y="2081900"/>
            <a:ext cx="870900" cy="6644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33" name="Shape 333"/>
          <p:cNvCxnSpPr>
            <a:stCxn id="332" idx="0"/>
          </p:cNvCxnSpPr>
          <p:nvPr/>
        </p:nvCxnSpPr>
        <p:spPr>
          <a:xfrm rot="5400000">
            <a:off x="7005400" y="1324100"/>
            <a:ext cx="401100" cy="1916700"/>
          </a:xfrm>
          <a:prstGeom prst="curvedConnector4">
            <a:avLst>
              <a:gd fmla="val -59368" name="adj1"/>
              <a:gd fmla="val 61359" name="adj2"/>
            </a:avLst>
          </a:prstGeom>
          <a:noFill/>
          <a:ln cap="flat" cmpd="sng" w="19050">
            <a:solidFill>
              <a:srgbClr val="FF0000"/>
            </a:solidFill>
            <a:prstDash val="solid"/>
            <a:round/>
            <a:headEnd len="med" w="med" type="none"/>
            <a:tailEnd len="lg" w="lg" type="triangle"/>
          </a:ln>
        </p:spPr>
      </p:cxnSp>
      <p:sp>
        <p:nvSpPr>
          <p:cNvPr id="334" name="Shape 334"/>
          <p:cNvSpPr txBox="1"/>
          <p:nvPr/>
        </p:nvSpPr>
        <p:spPr>
          <a:xfrm>
            <a:off x="0" y="1683300"/>
            <a:ext cx="1970100" cy="2394600"/>
          </a:xfrm>
          <a:prstGeom prst="rect">
            <a:avLst/>
          </a:prstGeom>
          <a:noFill/>
          <a:ln>
            <a:noFill/>
          </a:ln>
        </p:spPr>
        <p:txBody>
          <a:bodyPr anchorCtr="0" anchor="t" bIns="91425" lIns="91425" rIns="91425" tIns="91425">
            <a:noAutofit/>
          </a:bodyPr>
          <a:lstStyle/>
          <a:p>
            <a:pPr indent="-342900" lvl="0" marL="457200" marR="0" rtl="0" algn="l">
              <a:spcBef>
                <a:spcPts val="0"/>
              </a:spcBef>
              <a:spcAft>
                <a:spcPts val="0"/>
              </a:spcAft>
              <a:buClr>
                <a:schemeClr val="lt1"/>
              </a:buClr>
              <a:buSzPct val="100000"/>
              <a:buFont typeface="Arial"/>
              <a:buChar char="●"/>
            </a:pPr>
            <a:r>
              <a:rPr b="0" i="0" lang="en-US" sz="1800" u="none" cap="none" strike="noStrike">
                <a:solidFill>
                  <a:schemeClr val="lt1"/>
                </a:solidFill>
                <a:latin typeface="Arial"/>
                <a:ea typeface="Arial"/>
                <a:cs typeface="Arial"/>
                <a:sym typeface="Arial"/>
              </a:rPr>
              <a:t>Lists assignments in chosen term</a:t>
            </a:r>
          </a:p>
          <a:p>
            <a:pPr indent="-342900" lvl="0" marL="457200" marR="0" rtl="0" algn="l">
              <a:spcBef>
                <a:spcPts val="0"/>
              </a:spcBef>
              <a:spcAft>
                <a:spcPts val="0"/>
              </a:spcAft>
              <a:buClr>
                <a:schemeClr val="lt1"/>
              </a:buClr>
              <a:buSzPct val="100000"/>
              <a:buFont typeface="Arial"/>
              <a:buChar char="●"/>
            </a:pPr>
            <a:r>
              <a:rPr b="0" i="0" lang="en-US" sz="1800" u="none" cap="none" strike="noStrike">
                <a:solidFill>
                  <a:schemeClr val="lt1"/>
                </a:solidFill>
                <a:latin typeface="Arial"/>
                <a:ea typeface="Arial"/>
                <a:cs typeface="Arial"/>
                <a:sym typeface="Arial"/>
              </a:rPr>
              <a:t>Shows Category and link to assignment </a:t>
            </a:r>
            <a:br>
              <a:rPr b="0" i="0" lang="en-US" sz="1800" u="none" cap="none" strike="noStrike">
                <a:solidFill>
                  <a:schemeClr val="lt1"/>
                </a:solidFill>
                <a:latin typeface="Arial"/>
                <a:ea typeface="Arial"/>
                <a:cs typeface="Arial"/>
                <a:sym typeface="Arial"/>
              </a:rPr>
            </a:br>
          </a:p>
        </p:txBody>
      </p:sp>
      <p:sp>
        <p:nvSpPr>
          <p:cNvPr id="335" name="Shape 335"/>
          <p:cNvSpPr txBox="1"/>
          <p:nvPr/>
        </p:nvSpPr>
        <p:spPr>
          <a:xfrm>
            <a:off x="2565150" y="4951350"/>
            <a:ext cx="5163599" cy="955500"/>
          </a:xfrm>
          <a:prstGeom prst="rect">
            <a:avLst/>
          </a:prstGeom>
          <a:noFill/>
          <a:ln>
            <a:noFill/>
          </a:ln>
        </p:spPr>
        <p:txBody>
          <a:bodyPr anchorCtr="0" anchor="t" bIns="91425" lIns="91425" rIns="91425" tIns="91425">
            <a:noAutofit/>
          </a:bodyPr>
          <a:lstStyle/>
          <a:p>
            <a:pPr indent="-342900" lvl="0" marL="4572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Sort columns by clicking on the column titles</a:t>
            </a:r>
          </a:p>
          <a:p>
            <a:pPr indent="-342900" lvl="0" marL="4572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Checked means all students have submitted the assignment</a:t>
            </a: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6" name="Shape 336"/>
          <p:cNvSpPr/>
          <p:nvPr/>
        </p:nvSpPr>
        <p:spPr>
          <a:xfrm>
            <a:off x="6902075" y="4506625"/>
            <a:ext cx="565500" cy="2907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37" name="Shape 337"/>
          <p:cNvCxnSpPr>
            <a:stCxn id="336" idx="3"/>
            <a:endCxn id="335" idx="3"/>
          </p:cNvCxnSpPr>
          <p:nvPr/>
        </p:nvCxnSpPr>
        <p:spPr>
          <a:xfrm>
            <a:off x="7467575" y="4651975"/>
            <a:ext cx="261300" cy="777000"/>
          </a:xfrm>
          <a:prstGeom prst="curvedConnector3">
            <a:avLst>
              <a:gd fmla="val 191083" name="adj1"/>
            </a:avLst>
          </a:prstGeom>
          <a:noFill/>
          <a:ln cap="flat" cmpd="sng" w="19050">
            <a:solidFill>
              <a:srgbClr val="FF0000"/>
            </a:solidFill>
            <a:prstDash val="solid"/>
            <a:round/>
            <a:headEnd len="med" w="med" type="none"/>
            <a:tailEnd len="lg" w="lg"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Shape 342"/>
          <p:cNvPicPr preferRelativeResize="0"/>
          <p:nvPr/>
        </p:nvPicPr>
        <p:blipFill rotWithShape="1">
          <a:blip r:embed="rId3">
            <a:alphaModFix/>
          </a:blip>
          <a:srcRect b="0" l="0" r="0" t="0"/>
          <a:stretch/>
        </p:blipFill>
        <p:spPr>
          <a:xfrm>
            <a:off x="2869250" y="1567075"/>
            <a:ext cx="6155751" cy="3723849"/>
          </a:xfrm>
          <a:prstGeom prst="rect">
            <a:avLst/>
          </a:prstGeom>
          <a:noFill/>
          <a:ln>
            <a:noFill/>
          </a:ln>
        </p:spPr>
      </p:pic>
      <p:sp>
        <p:nvSpPr>
          <p:cNvPr id="343" name="Shape 343"/>
          <p:cNvSpPr txBox="1"/>
          <p:nvPr>
            <p:ph type="title"/>
          </p:nvPr>
        </p:nvSpPr>
        <p:spPr>
          <a:xfrm>
            <a:off x="513927" y="320965"/>
            <a:ext cx="8520599" cy="519299"/>
          </a:xfrm>
          <a:prstGeom prst="rect">
            <a:avLst/>
          </a:prstGeom>
          <a:noFill/>
          <a:ln>
            <a:noFill/>
          </a:ln>
        </p:spPr>
        <p:txBody>
          <a:bodyPr anchorCtr="0" anchor="ctr"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Assignment List </a:t>
            </a:r>
          </a:p>
        </p:txBody>
      </p:sp>
      <p:pic>
        <p:nvPicPr>
          <p:cNvPr id="344" name="Shape 344"/>
          <p:cNvPicPr preferRelativeResize="0"/>
          <p:nvPr/>
        </p:nvPicPr>
        <p:blipFill rotWithShape="1">
          <a:blip r:embed="rId4">
            <a:alphaModFix/>
          </a:blip>
          <a:srcRect b="44745" l="0" r="70510" t="0"/>
          <a:stretch/>
        </p:blipFill>
        <p:spPr>
          <a:xfrm>
            <a:off x="330551" y="1567075"/>
            <a:ext cx="2353572" cy="2066875"/>
          </a:xfrm>
          <a:prstGeom prst="rect">
            <a:avLst/>
          </a:prstGeom>
          <a:noFill/>
          <a:ln>
            <a:noFill/>
          </a:ln>
        </p:spPr>
      </p:pic>
      <p:sp>
        <p:nvSpPr>
          <p:cNvPr id="345" name="Shape 345"/>
          <p:cNvSpPr/>
          <p:nvPr/>
        </p:nvSpPr>
        <p:spPr>
          <a:xfrm>
            <a:off x="1441250" y="3329825"/>
            <a:ext cx="1242899" cy="3042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46" name="Shape 346"/>
          <p:cNvCxnSpPr>
            <a:stCxn id="345" idx="3"/>
          </p:cNvCxnSpPr>
          <p:nvPr/>
        </p:nvCxnSpPr>
        <p:spPr>
          <a:xfrm flipH="1" rot="10800000">
            <a:off x="2684149" y="2152925"/>
            <a:ext cx="700800" cy="1329000"/>
          </a:xfrm>
          <a:prstGeom prst="straightConnector1">
            <a:avLst/>
          </a:prstGeom>
          <a:noFill/>
          <a:ln cap="flat" cmpd="sng" w="19050">
            <a:solidFill>
              <a:srgbClr val="FF0000"/>
            </a:solidFill>
            <a:prstDash val="solid"/>
            <a:round/>
            <a:headEnd len="med" w="med" type="none"/>
            <a:tailEnd len="lg" w="lg" type="triangle"/>
          </a:ln>
        </p:spPr>
      </p:cxnSp>
      <p:sp>
        <p:nvSpPr>
          <p:cNvPr id="347" name="Shape 347"/>
          <p:cNvSpPr txBox="1"/>
          <p:nvPr/>
        </p:nvSpPr>
        <p:spPr>
          <a:xfrm>
            <a:off x="0" y="3714300"/>
            <a:ext cx="3146099" cy="2141999"/>
          </a:xfrm>
          <a:prstGeom prst="rect">
            <a:avLst/>
          </a:prstGeom>
          <a:noFill/>
          <a:ln>
            <a:noFill/>
          </a:ln>
        </p:spPr>
        <p:txBody>
          <a:bodyPr anchorCtr="0" anchor="t" bIns="91425" lIns="91425" rIns="91425" tIns="91425">
            <a:noAutofit/>
          </a:bodyPr>
          <a:lstStyle/>
          <a:p>
            <a:pPr indent="-342900" lvl="0" marL="457200" marR="0" rtl="0" algn="l">
              <a:spcBef>
                <a:spcPts val="0"/>
              </a:spcBef>
              <a:spcAft>
                <a:spcPts val="0"/>
              </a:spcAft>
              <a:buClr>
                <a:schemeClr val="lt1"/>
              </a:buClr>
              <a:buSzPct val="100000"/>
              <a:buFont typeface="Arial"/>
              <a:buChar char="●"/>
            </a:pPr>
            <a:r>
              <a:rPr b="0" i="0" lang="en-US" sz="1800" u="none" cap="none" strike="noStrike">
                <a:solidFill>
                  <a:schemeClr val="lt1"/>
                </a:solidFill>
                <a:latin typeface="Arial"/>
                <a:ea typeface="Arial"/>
                <a:cs typeface="Arial"/>
                <a:sym typeface="Arial"/>
              </a:rPr>
              <a:t>Can click on </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hyperlinked names</a:t>
            </a:r>
          </a:p>
          <a:p>
            <a:pPr indent="-342900" lvl="0" marL="457200" marR="0" rtl="0" algn="l">
              <a:spcBef>
                <a:spcPts val="0"/>
              </a:spcBef>
              <a:spcAft>
                <a:spcPts val="0"/>
              </a:spcAft>
              <a:buClr>
                <a:schemeClr val="lt1"/>
              </a:buClr>
              <a:buSzPct val="100000"/>
              <a:buFont typeface="Arial"/>
              <a:buChar char="●"/>
            </a:pPr>
            <a:r>
              <a:rPr b="0" i="0" lang="en-US" sz="1800" u="none" cap="none" strike="noStrike">
                <a:solidFill>
                  <a:schemeClr val="lt1"/>
                </a:solidFill>
                <a:latin typeface="Arial"/>
                <a:ea typeface="Arial"/>
                <a:cs typeface="Arial"/>
                <a:sym typeface="Arial"/>
              </a:rPr>
              <a:t>Push Notification (auto-calculate) on score to or from Standards</a:t>
            </a:r>
          </a:p>
          <a:p>
            <a:pPr indent="-342900" lvl="0" marL="457200" marR="0" rtl="0" algn="l">
              <a:spcBef>
                <a:spcPts val="0"/>
              </a:spcBef>
              <a:spcAft>
                <a:spcPts val="0"/>
              </a:spcAft>
              <a:buClr>
                <a:schemeClr val="lt1"/>
              </a:buClr>
              <a:buSzPct val="100000"/>
              <a:buFont typeface="Arial"/>
              <a:buChar char="●"/>
            </a:pPr>
            <a:r>
              <a:rPr b="0" i="0" lang="en-US" sz="1800" u="none" cap="none" strike="noStrike">
                <a:solidFill>
                  <a:schemeClr val="lt1"/>
                </a:solidFill>
                <a:latin typeface="Arial"/>
                <a:ea typeface="Arial"/>
                <a:cs typeface="Arial"/>
                <a:sym typeface="Arial"/>
              </a:rPr>
              <a:t>Columns can be sorted</a:t>
            </a:r>
            <a:br>
              <a:rPr b="0" i="0" lang="en-US" sz="1800" u="none" cap="none" strike="noStrike">
                <a:solidFill>
                  <a:schemeClr val="lt1"/>
                </a:solidFill>
                <a:latin typeface="Arial"/>
                <a:ea typeface="Arial"/>
                <a:cs typeface="Arial"/>
                <a:sym typeface="Arial"/>
              </a:rPr>
            </a:br>
          </a:p>
        </p:txBody>
      </p:sp>
      <p:sp>
        <p:nvSpPr>
          <p:cNvPr id="348" name="Shape 348"/>
          <p:cNvSpPr/>
          <p:nvPr/>
        </p:nvSpPr>
        <p:spPr>
          <a:xfrm>
            <a:off x="5248200" y="2949375"/>
            <a:ext cx="340199" cy="3042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49" name="Shape 349"/>
          <p:cNvCxnSpPr/>
          <p:nvPr/>
        </p:nvCxnSpPr>
        <p:spPr>
          <a:xfrm flipH="1">
            <a:off x="5453224" y="2779275"/>
            <a:ext cx="288000" cy="170099"/>
          </a:xfrm>
          <a:prstGeom prst="straightConnector1">
            <a:avLst/>
          </a:prstGeom>
          <a:noFill/>
          <a:ln cap="flat" cmpd="sng" w="19050">
            <a:solidFill>
              <a:srgbClr val="FF0000"/>
            </a:solidFill>
            <a:prstDash val="solid"/>
            <a:round/>
            <a:headEnd len="med" w="med" type="none"/>
            <a:tailEnd len="lg" w="lg" type="triangle"/>
          </a:ln>
        </p:spPr>
      </p:cxnSp>
      <p:grpSp>
        <p:nvGrpSpPr>
          <p:cNvPr id="350" name="Shape 350"/>
          <p:cNvGrpSpPr/>
          <p:nvPr/>
        </p:nvGrpSpPr>
        <p:grpSpPr>
          <a:xfrm>
            <a:off x="5741149" y="2723079"/>
            <a:ext cx="3086606" cy="2796041"/>
            <a:chOff x="5741225" y="1865850"/>
            <a:chExt cx="3198224" cy="2897152"/>
          </a:xfrm>
        </p:grpSpPr>
        <p:pic>
          <p:nvPicPr>
            <p:cNvPr descr="PTPro push notification.PNG" id="351" name="Shape 351"/>
            <p:cNvPicPr preferRelativeResize="0"/>
            <p:nvPr/>
          </p:nvPicPr>
          <p:blipFill rotWithShape="1">
            <a:blip r:embed="rId5">
              <a:alphaModFix/>
            </a:blip>
            <a:srcRect b="0" l="0" r="0" t="0"/>
            <a:stretch/>
          </p:blipFill>
          <p:spPr>
            <a:xfrm>
              <a:off x="5741225" y="1865850"/>
              <a:ext cx="3198224" cy="1261099"/>
            </a:xfrm>
            <a:prstGeom prst="rect">
              <a:avLst/>
            </a:prstGeom>
            <a:noFill/>
            <a:ln cap="flat" cmpd="sng" w="28575">
              <a:solidFill>
                <a:schemeClr val="dk2"/>
              </a:solidFill>
              <a:prstDash val="solid"/>
              <a:round/>
              <a:headEnd len="med" w="med" type="none"/>
              <a:tailEnd len="med" w="med" type="none"/>
            </a:ln>
          </p:spPr>
        </p:pic>
        <p:pic>
          <p:nvPicPr>
            <p:cNvPr descr="Push notification with standards.PNG" id="352" name="Shape 352"/>
            <p:cNvPicPr preferRelativeResize="0"/>
            <p:nvPr/>
          </p:nvPicPr>
          <p:blipFill rotWithShape="1">
            <a:blip r:embed="rId6">
              <a:alphaModFix/>
            </a:blip>
            <a:srcRect b="0" l="0" r="0" t="0"/>
            <a:stretch/>
          </p:blipFill>
          <p:spPr>
            <a:xfrm>
              <a:off x="5741225" y="3093100"/>
              <a:ext cx="3198224" cy="1669902"/>
            </a:xfrm>
            <a:prstGeom prst="rect">
              <a:avLst/>
            </a:prstGeom>
            <a:noFill/>
            <a:ln cap="flat" cmpd="sng" w="28575">
              <a:solidFill>
                <a:schemeClr val="dk2"/>
              </a:solidFill>
              <a:prstDash val="solid"/>
              <a:round/>
              <a:headEnd len="med" w="med" type="none"/>
              <a:tailEnd len="med" w="med" type="none"/>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Shape 358"/>
          <p:cNvSpPr txBox="1"/>
          <p:nvPr>
            <p:ph idx="1" type="body"/>
          </p:nvPr>
        </p:nvSpPr>
        <p:spPr>
          <a:xfrm>
            <a:off x="381000" y="1676400"/>
            <a:ext cx="8381999" cy="443197"/>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Clr>
                <a:schemeClr val="lt1"/>
              </a:buClr>
              <a:buSzPct val="25000"/>
              <a:buFont typeface="Calibri"/>
              <a:buNone/>
            </a:pPr>
            <a:r>
              <a:rPr b="0" i="0" lang="en-US" sz="3200" u="none" cap="none" strike="noStrike">
                <a:solidFill>
                  <a:schemeClr val="lt1"/>
                </a:solidFill>
                <a:latin typeface="Calibri"/>
                <a:ea typeface="Calibri"/>
                <a:cs typeface="Calibri"/>
                <a:sym typeface="Calibri"/>
              </a:rPr>
              <a:t>*</a:t>
            </a:r>
          </a:p>
        </p:txBody>
      </p:sp>
      <p:grpSp>
        <p:nvGrpSpPr>
          <p:cNvPr id="359" name="Shape 359"/>
          <p:cNvGrpSpPr/>
          <p:nvPr/>
        </p:nvGrpSpPr>
        <p:grpSpPr>
          <a:xfrm>
            <a:off x="5105399" y="6148387"/>
            <a:ext cx="3932237" cy="633411"/>
            <a:chOff x="5105400" y="6148235"/>
            <a:chExt cx="3931443" cy="633564"/>
          </a:xfrm>
        </p:grpSpPr>
        <p:sp>
          <p:nvSpPr>
            <p:cNvPr id="360" name="Shape 360"/>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361" name="Shape 361"/>
            <p:cNvPicPr preferRelativeResize="0"/>
            <p:nvPr/>
          </p:nvPicPr>
          <p:blipFill rotWithShape="1">
            <a:blip r:embed="rId3">
              <a:alphaModFix/>
            </a:blip>
            <a:srcRect b="7616" l="0" r="0" t="0"/>
            <a:stretch/>
          </p:blipFill>
          <p:spPr>
            <a:xfrm>
              <a:off x="8458200" y="6148235"/>
              <a:ext cx="578643" cy="633564"/>
            </a:xfrm>
            <a:prstGeom prst="rect">
              <a:avLst/>
            </a:prstGeom>
            <a:noFill/>
            <a:ln>
              <a:noFill/>
            </a:ln>
          </p:spPr>
        </p:pic>
      </p:grpSp>
      <p:pic>
        <p:nvPicPr>
          <p:cNvPr id="362" name="Shape 362"/>
          <p:cNvPicPr preferRelativeResize="0"/>
          <p:nvPr/>
        </p:nvPicPr>
        <p:blipFill/>
        <p:spPr>
          <a:xfrm>
            <a:off x="295275" y="381000"/>
            <a:ext cx="8420047" cy="5643561"/>
          </a:xfrm>
          <a:prstGeom prst="rect">
            <a:avLst/>
          </a:prstGeom>
          <a:noFill/>
          <a:ln>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671800" y="447875"/>
            <a:ext cx="8285700" cy="621600"/>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Copying an Assignment</a:t>
            </a:r>
          </a:p>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pic>
        <p:nvPicPr>
          <p:cNvPr id="368" name="Shape 368"/>
          <p:cNvPicPr preferRelativeResize="0"/>
          <p:nvPr/>
        </p:nvPicPr>
        <p:blipFill rotWithShape="1">
          <a:blip r:embed="rId3">
            <a:alphaModFix/>
          </a:blip>
          <a:srcRect b="0" l="0" r="0" t="0"/>
          <a:stretch/>
        </p:blipFill>
        <p:spPr>
          <a:xfrm>
            <a:off x="457200" y="1828800"/>
            <a:ext cx="7324725" cy="39147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pic>
        <p:nvPicPr>
          <p:cNvPr id="374" name="Shape 374"/>
          <p:cNvPicPr preferRelativeResize="0"/>
          <p:nvPr>
            <p:ph idx="1" type="body"/>
          </p:nvPr>
        </p:nvPicPr>
        <p:blipFill rotWithShape="1">
          <a:blip r:embed="rId3">
            <a:alphaModFix/>
          </a:blip>
          <a:srcRect b="0" l="0" r="0" t="0"/>
          <a:stretch/>
        </p:blipFill>
        <p:spPr>
          <a:xfrm>
            <a:off x="228600" y="152400"/>
            <a:ext cx="8614208" cy="5333999"/>
          </a:xfrm>
          <a:prstGeom prst="rect">
            <a:avLst/>
          </a:prstGeom>
          <a:noFill/>
          <a:ln>
            <a:noFill/>
          </a:ln>
        </p:spPr>
      </p:pic>
      <p:sp>
        <p:nvSpPr>
          <p:cNvPr id="375" name="Shape 375"/>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376" name="Shape 376"/>
          <p:cNvGrpSpPr/>
          <p:nvPr/>
        </p:nvGrpSpPr>
        <p:grpSpPr>
          <a:xfrm>
            <a:off x="5105399" y="6148387"/>
            <a:ext cx="3932237" cy="633411"/>
            <a:chOff x="5105400" y="6148235"/>
            <a:chExt cx="3931443" cy="633564"/>
          </a:xfrm>
        </p:grpSpPr>
        <p:sp>
          <p:nvSpPr>
            <p:cNvPr id="377" name="Shape 377"/>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378" name="Shape 378"/>
            <p:cNvPicPr preferRelativeResize="0"/>
            <p:nvPr/>
          </p:nvPicPr>
          <p:blipFill rotWithShape="1">
            <a:blip r:embed="rId4">
              <a:alphaModFix/>
            </a:blip>
            <a:srcRect b="7616" l="0" r="0" t="0"/>
            <a:stretch/>
          </p:blipFill>
          <p:spPr>
            <a:xfrm>
              <a:off x="8458200" y="6148235"/>
              <a:ext cx="578643" cy="633564"/>
            </a:xfrm>
            <a:prstGeom prst="rect">
              <a:avLst/>
            </a:prstGeom>
            <a:noFill/>
            <a:ln>
              <a:noFill/>
            </a:ln>
          </p:spPr>
        </p:pic>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555425" y="146051"/>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Assignment : Scoresheet</a:t>
            </a:r>
          </a:p>
        </p:txBody>
      </p:sp>
      <p:pic>
        <p:nvPicPr>
          <p:cNvPr id="384" name="Shape 384"/>
          <p:cNvPicPr preferRelativeResize="0"/>
          <p:nvPr/>
        </p:nvPicPr>
        <p:blipFill rotWithShape="1">
          <a:blip r:embed="rId3">
            <a:alphaModFix/>
          </a:blip>
          <a:srcRect b="0" l="0" r="0" t="0"/>
          <a:stretch/>
        </p:blipFill>
        <p:spPr>
          <a:xfrm>
            <a:off x="2209800" y="1104723"/>
            <a:ext cx="2956674" cy="4863725"/>
          </a:xfrm>
          <a:prstGeom prst="rect">
            <a:avLst/>
          </a:prstGeom>
          <a:noFill/>
          <a:ln>
            <a:noFill/>
          </a:ln>
        </p:spPr>
      </p:pic>
      <p:grpSp>
        <p:nvGrpSpPr>
          <p:cNvPr id="385" name="Shape 385"/>
          <p:cNvGrpSpPr/>
          <p:nvPr/>
        </p:nvGrpSpPr>
        <p:grpSpPr>
          <a:xfrm>
            <a:off x="5257800" y="838160"/>
            <a:ext cx="990543" cy="1371637"/>
            <a:chOff x="8318000" y="-24"/>
            <a:chExt cx="825910" cy="876173"/>
          </a:xfrm>
        </p:grpSpPr>
        <p:sp>
          <p:nvSpPr>
            <p:cNvPr id="386" name="Shape 386"/>
            <p:cNvSpPr/>
            <p:nvPr/>
          </p:nvSpPr>
          <p:spPr>
            <a:xfrm rot="1611742">
              <a:off x="8610095" y="71094"/>
              <a:ext cx="439526" cy="522308"/>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A plus.png" id="387" name="Shape 387"/>
            <p:cNvPicPr preferRelativeResize="0"/>
            <p:nvPr/>
          </p:nvPicPr>
          <p:blipFill rotWithShape="1">
            <a:blip r:embed="rId4">
              <a:alphaModFix/>
            </a:blip>
            <a:srcRect b="0" l="0" r="0" t="0"/>
            <a:stretch/>
          </p:blipFill>
          <p:spPr>
            <a:xfrm>
              <a:off x="8318000" y="326742"/>
              <a:ext cx="565564" cy="549405"/>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idx="1" type="body"/>
          </p:nvPr>
        </p:nvSpPr>
        <p:spPr>
          <a:xfrm>
            <a:off x="311700" y="2009725"/>
            <a:ext cx="8520599" cy="3416400"/>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pic>
        <p:nvPicPr>
          <p:cNvPr id="393" name="Shape 393"/>
          <p:cNvPicPr preferRelativeResize="0"/>
          <p:nvPr/>
        </p:nvPicPr>
        <p:blipFill rotWithShape="1">
          <a:blip r:embed="rId3">
            <a:alphaModFix/>
          </a:blip>
          <a:srcRect b="0" l="0" r="0" t="0"/>
          <a:stretch/>
        </p:blipFill>
        <p:spPr>
          <a:xfrm>
            <a:off x="299755" y="1092633"/>
            <a:ext cx="8458200" cy="4826120"/>
          </a:xfrm>
          <a:prstGeom prst="rect">
            <a:avLst/>
          </a:prstGeom>
          <a:noFill/>
          <a:ln>
            <a:noFill/>
          </a:ln>
        </p:spPr>
      </p:pic>
      <p:sp>
        <p:nvSpPr>
          <p:cNvPr id="394" name="Shape 394"/>
          <p:cNvSpPr txBox="1"/>
          <p:nvPr>
            <p:ph type="title"/>
          </p:nvPr>
        </p:nvSpPr>
        <p:spPr>
          <a:xfrm>
            <a:off x="609600" y="228600"/>
            <a:ext cx="3502800" cy="519299"/>
          </a:xfrm>
          <a:prstGeom prst="rect">
            <a:avLst/>
          </a:prstGeom>
          <a:noFill/>
          <a:ln>
            <a:noFill/>
          </a:ln>
        </p:spPr>
        <p:txBody>
          <a:bodyPr anchorCtr="0" anchor="ctr"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Score Sheet</a:t>
            </a:r>
          </a:p>
        </p:txBody>
      </p:sp>
      <p:sp>
        <p:nvSpPr>
          <p:cNvPr id="395" name="Shape 395"/>
          <p:cNvSpPr/>
          <p:nvPr/>
        </p:nvSpPr>
        <p:spPr>
          <a:xfrm>
            <a:off x="2485050" y="1675375"/>
            <a:ext cx="914382" cy="1027350"/>
          </a:xfrm>
          <a:prstGeom prst="flowChartDocument">
            <a:avLst/>
          </a:prstGeom>
          <a:solidFill>
            <a:srgbClr val="F9CB9C"/>
          </a:solid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SzPct val="25000"/>
              <a:buNone/>
            </a:pPr>
            <a:r>
              <a:rPr b="0" i="0" lang="en-US" sz="1200" u="none" cap="none" strike="noStrike">
                <a:solidFill>
                  <a:schemeClr val="lt1"/>
                </a:solidFill>
                <a:latin typeface="Arial"/>
                <a:ea typeface="Arial"/>
                <a:cs typeface="Arial"/>
                <a:sym typeface="Arial"/>
              </a:rPr>
              <a:t>Calculated final grade</a:t>
            </a:r>
          </a:p>
        </p:txBody>
      </p:sp>
      <p:grpSp>
        <p:nvGrpSpPr>
          <p:cNvPr id="396" name="Shape 396"/>
          <p:cNvGrpSpPr/>
          <p:nvPr/>
        </p:nvGrpSpPr>
        <p:grpSpPr>
          <a:xfrm>
            <a:off x="8545077" y="847787"/>
            <a:ext cx="621745" cy="656516"/>
            <a:chOff x="8318000" y="-24"/>
            <a:chExt cx="825910" cy="876173"/>
          </a:xfrm>
        </p:grpSpPr>
        <p:sp>
          <p:nvSpPr>
            <p:cNvPr id="397" name="Shape 397"/>
            <p:cNvSpPr/>
            <p:nvPr/>
          </p:nvSpPr>
          <p:spPr>
            <a:xfrm rot="1611742">
              <a:off x="8610095" y="71094"/>
              <a:ext cx="439526" cy="522308"/>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A plus.png" id="398" name="Shape 398"/>
            <p:cNvPicPr preferRelativeResize="0"/>
            <p:nvPr/>
          </p:nvPicPr>
          <p:blipFill rotWithShape="1">
            <a:blip r:embed="rId4">
              <a:alphaModFix/>
            </a:blip>
            <a:srcRect b="0" l="0" r="0" t="0"/>
            <a:stretch/>
          </p:blipFill>
          <p:spPr>
            <a:xfrm>
              <a:off x="8318000" y="326742"/>
              <a:ext cx="565564" cy="54940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81000" y="230187"/>
            <a:ext cx="8382000" cy="664800"/>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1" lang="en-US"/>
              <a:t>What is different?</a:t>
            </a:r>
          </a:p>
        </p:txBody>
      </p:sp>
      <p:sp>
        <p:nvSpPr>
          <p:cNvPr id="85" name="Shape 85"/>
          <p:cNvSpPr txBox="1"/>
          <p:nvPr>
            <p:ph idx="1" type="body"/>
          </p:nvPr>
        </p:nvSpPr>
        <p:spPr>
          <a:xfrm>
            <a:off x="762000" y="990600"/>
            <a:ext cx="7619999" cy="6934206"/>
          </a:xfrm>
          <a:prstGeom prst="rect">
            <a:avLst/>
          </a:prstGeom>
          <a:noFill/>
          <a:ln>
            <a:noFill/>
          </a:ln>
        </p:spPr>
        <p:txBody>
          <a:bodyPr anchorCtr="0" anchor="t" bIns="0" lIns="0" rIns="0" tIns="0">
            <a:noAutofit/>
          </a:bodyPr>
          <a:lstStyle/>
          <a:p>
            <a:pPr indent="-406400" lvl="1" marL="914400" marR="0" rtl="0" algn="l">
              <a:lnSpc>
                <a:spcPct val="90000"/>
              </a:lnSpc>
              <a:spcBef>
                <a:spcPts val="0"/>
              </a:spcBef>
              <a:spcAft>
                <a:spcPts val="0"/>
              </a:spcAft>
              <a:buClr>
                <a:schemeClr val="lt1"/>
              </a:buClr>
              <a:buSzPct val="100000"/>
              <a:buFont typeface="Arial"/>
              <a:buChar char="•"/>
            </a:pPr>
            <a:r>
              <a:rPr b="0" i="0" lang="en-US" sz="2700" u="none" cap="none" strike="noStrike">
                <a:solidFill>
                  <a:schemeClr val="lt1"/>
                </a:solidFill>
                <a:latin typeface="Calibri"/>
                <a:ea typeface="Calibri"/>
                <a:cs typeface="Calibri"/>
                <a:sym typeface="Calibri"/>
              </a:rPr>
              <a:t>What is different this year?</a:t>
            </a:r>
          </a:p>
          <a:p>
            <a:pPr indent="-344488" lvl="2" marL="1258888" marR="0" rtl="0" algn="l">
              <a:lnSpc>
                <a:spcPct val="90000"/>
              </a:lnSpc>
              <a:spcBef>
                <a:spcPts val="540"/>
              </a:spcBef>
              <a:spcAft>
                <a:spcPts val="0"/>
              </a:spcAft>
              <a:buClr>
                <a:schemeClr val="lt1"/>
              </a:buClr>
              <a:buSzPct val="100000"/>
              <a:buFont typeface="Arial"/>
              <a:buChar char="•"/>
            </a:pPr>
            <a:r>
              <a:rPr b="0" i="0" lang="en-US" sz="2700" u="none" cap="none" strike="noStrike">
                <a:solidFill>
                  <a:schemeClr val="lt1"/>
                </a:solidFill>
                <a:latin typeface="Calibri"/>
                <a:ea typeface="Calibri"/>
                <a:cs typeface="Calibri"/>
                <a:sym typeface="Calibri"/>
              </a:rPr>
              <a:t>Full functionality from any computer or tablet, including: Mac, Windows, iOS, Android and Chromebooks.</a:t>
            </a:r>
          </a:p>
          <a:p>
            <a:pPr indent="-344488" lvl="2" marL="1258888" marR="0" rtl="0" algn="l">
              <a:lnSpc>
                <a:spcPct val="90000"/>
              </a:lnSpc>
              <a:spcBef>
                <a:spcPts val="540"/>
              </a:spcBef>
              <a:spcAft>
                <a:spcPts val="0"/>
              </a:spcAft>
              <a:buClr>
                <a:schemeClr val="lt1"/>
              </a:buClr>
              <a:buSzPct val="100000"/>
              <a:buFont typeface="Arial"/>
              <a:buChar char="•"/>
            </a:pPr>
            <a:r>
              <a:rPr b="0" i="0" lang="en-US" sz="2700" u="none" cap="none" strike="noStrike">
                <a:solidFill>
                  <a:schemeClr val="lt1"/>
                </a:solidFill>
                <a:latin typeface="Calibri"/>
                <a:ea typeface="Calibri"/>
                <a:cs typeface="Calibri"/>
                <a:sym typeface="Calibri"/>
              </a:rPr>
              <a:t>Performance and Stability has increased across platforms (including mobile devices)</a:t>
            </a:r>
          </a:p>
          <a:p>
            <a:pPr indent="-344488" lvl="2" marL="1258888" marR="0" rtl="0" algn="l">
              <a:lnSpc>
                <a:spcPct val="90000"/>
              </a:lnSpc>
              <a:spcBef>
                <a:spcPts val="540"/>
              </a:spcBef>
              <a:spcAft>
                <a:spcPts val="0"/>
              </a:spcAft>
              <a:buClr>
                <a:schemeClr val="lt1"/>
              </a:buClr>
              <a:buSzPct val="100000"/>
              <a:buFont typeface="Arial"/>
              <a:buChar char="•"/>
            </a:pPr>
            <a:r>
              <a:rPr b="0" i="0" lang="en-US" sz="2700" u="none" cap="none" strike="noStrike">
                <a:solidFill>
                  <a:schemeClr val="lt1"/>
                </a:solidFill>
                <a:latin typeface="Calibri"/>
                <a:ea typeface="Calibri"/>
                <a:cs typeface="Calibri"/>
                <a:sym typeface="Calibri"/>
              </a:rPr>
              <a:t>LEA/district will </a:t>
            </a:r>
            <a:r>
              <a:rPr lang="en-US" sz="2700"/>
              <a:t>have categories available but will need to be adjusted for courses as necessary</a:t>
            </a:r>
          </a:p>
          <a:p>
            <a:pPr indent="-344488" lvl="2" marL="1258888" marR="0" rtl="0" algn="l">
              <a:lnSpc>
                <a:spcPct val="90000"/>
              </a:lnSpc>
              <a:spcBef>
                <a:spcPts val="540"/>
              </a:spcBef>
              <a:spcAft>
                <a:spcPts val="0"/>
              </a:spcAft>
              <a:buClr>
                <a:schemeClr val="lt1"/>
              </a:buClr>
              <a:buSzPct val="100000"/>
              <a:buFont typeface="Arial"/>
              <a:buChar char="•"/>
            </a:pPr>
            <a:r>
              <a:rPr lang="en-US" sz="2700"/>
              <a:t>District categories</a:t>
            </a:r>
            <a:r>
              <a:rPr b="0" i="0" lang="en-US" sz="2700" u="none" cap="none" strike="noStrike">
                <a:solidFill>
                  <a:schemeClr val="lt1"/>
                </a:solidFill>
                <a:latin typeface="Calibri"/>
                <a:ea typeface="Calibri"/>
                <a:cs typeface="Calibri"/>
                <a:sym typeface="Calibri"/>
              </a:rPr>
              <a:t> will be pushed down by LEA/district to</a:t>
            </a:r>
            <a:r>
              <a:rPr lang="en-US" sz="2700"/>
              <a:t> </a:t>
            </a:r>
            <a:r>
              <a:rPr b="0" i="0" lang="en-US" sz="2700" u="none" cap="none" strike="noStrike">
                <a:solidFill>
                  <a:schemeClr val="lt1"/>
                </a:solidFill>
                <a:latin typeface="Calibri"/>
                <a:ea typeface="Calibri"/>
                <a:cs typeface="Calibri"/>
                <a:sym typeface="Calibri"/>
              </a:rPr>
              <a:t>teachers</a:t>
            </a:r>
            <a:r>
              <a:rPr lang="en-US" sz="2700"/>
              <a:t>’</a:t>
            </a:r>
            <a:r>
              <a:rPr b="0" i="0" lang="en-US" sz="2700" u="none" cap="none" strike="noStrike">
                <a:solidFill>
                  <a:schemeClr val="lt1"/>
                </a:solidFill>
                <a:latin typeface="Calibri"/>
                <a:ea typeface="Calibri"/>
                <a:cs typeface="Calibri"/>
                <a:sym typeface="Calibri"/>
              </a:rPr>
              <a:t> gradebooks </a:t>
            </a:r>
          </a:p>
          <a:p>
            <a:pPr indent="0" lvl="2" marL="914400" marR="0" rtl="0" algn="l">
              <a:lnSpc>
                <a:spcPct val="90000"/>
              </a:lnSpc>
              <a:spcBef>
                <a:spcPts val="720"/>
              </a:spcBef>
              <a:spcAft>
                <a:spcPts val="0"/>
              </a:spcAft>
              <a:buClr>
                <a:schemeClr val="lt1"/>
              </a:buClr>
              <a:buSzPct val="25000"/>
              <a:buFont typeface="Calibri"/>
              <a:buNone/>
            </a:pPr>
            <a:r>
              <a:t/>
            </a:r>
            <a:endParaRPr b="0" i="0" sz="3600" u="none" cap="none" strike="noStrike">
              <a:solidFill>
                <a:schemeClr val="lt1"/>
              </a:solidFill>
              <a:latin typeface="Calibri"/>
              <a:ea typeface="Calibri"/>
              <a:cs typeface="Calibri"/>
              <a:sym typeface="Calibri"/>
            </a:endParaRPr>
          </a:p>
          <a:p>
            <a:pPr indent="0" lvl="2" marL="914400" marR="0" rtl="0" algn="l">
              <a:lnSpc>
                <a:spcPct val="90000"/>
              </a:lnSpc>
              <a:spcBef>
                <a:spcPts val="720"/>
              </a:spcBef>
              <a:spcAft>
                <a:spcPts val="0"/>
              </a:spcAft>
              <a:buClr>
                <a:schemeClr val="lt1"/>
              </a:buClr>
              <a:buSzPct val="25000"/>
              <a:buFont typeface="Calibri"/>
              <a:buNone/>
            </a:pPr>
            <a:r>
              <a:t/>
            </a:r>
            <a:endParaRPr b="0" i="0" sz="3600" u="none" cap="none" strike="noStrike">
              <a:solidFill>
                <a:schemeClr val="lt1"/>
              </a:solidFill>
              <a:latin typeface="Calibri"/>
              <a:ea typeface="Calibri"/>
              <a:cs typeface="Calibri"/>
              <a:sym typeface="Calibri"/>
            </a:endParaRPr>
          </a:p>
          <a:p>
            <a:pPr indent="-9525" lvl="1" marL="517525" marR="0" rtl="0" algn="l">
              <a:lnSpc>
                <a:spcPct val="90000"/>
              </a:lnSpc>
              <a:spcBef>
                <a:spcPts val="960"/>
              </a:spcBef>
              <a:spcAft>
                <a:spcPts val="0"/>
              </a:spcAft>
              <a:buClr>
                <a:schemeClr val="lt1"/>
              </a:buClr>
              <a:buSzPct val="25000"/>
              <a:buFont typeface="Calibri"/>
              <a:buNone/>
            </a:pPr>
            <a:r>
              <a:t/>
            </a:r>
            <a:endParaRPr b="0" i="0" sz="4800" u="none" cap="none" strike="noStrike">
              <a:solidFill>
                <a:schemeClr val="lt1"/>
              </a:solidFill>
              <a:latin typeface="Calibri"/>
              <a:ea typeface="Calibri"/>
              <a:cs typeface="Calibri"/>
              <a:sym typeface="Calibri"/>
            </a:endParaRPr>
          </a:p>
        </p:txBody>
      </p:sp>
      <p:sp>
        <p:nvSpPr>
          <p:cNvPr id="86" name="Shape 86"/>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87" name="Shape 87"/>
          <p:cNvGrpSpPr/>
          <p:nvPr/>
        </p:nvGrpSpPr>
        <p:grpSpPr>
          <a:xfrm>
            <a:off x="5105399" y="6148387"/>
            <a:ext cx="3932237" cy="633411"/>
            <a:chOff x="5105400" y="6148235"/>
            <a:chExt cx="3931443" cy="633564"/>
          </a:xfrm>
        </p:grpSpPr>
        <p:sp>
          <p:nvSpPr>
            <p:cNvPr id="88" name="Shape 88"/>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89" name="Shape 89"/>
            <p:cNvPicPr preferRelativeResize="0"/>
            <p:nvPr/>
          </p:nvPicPr>
          <p:blipFill rotWithShape="1">
            <a:blip r:embed="rId3">
              <a:alphaModFix/>
            </a:blip>
            <a:srcRect b="7616" l="0" r="0" t="0"/>
            <a:stretch/>
          </p:blipFill>
          <p:spPr>
            <a:xfrm>
              <a:off x="8458200" y="6148235"/>
              <a:ext cx="578643" cy="633564"/>
            </a:xfrm>
            <a:prstGeom prst="rect">
              <a:avLst/>
            </a:prstGeom>
            <a:noFill/>
            <a:ln>
              <a:noFill/>
            </a:ln>
          </p:spPr>
        </p:pic>
      </p:gr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1" i="0" lang="en-US" sz="4800" u="none" cap="none" strike="noStrike">
                <a:solidFill>
                  <a:srgbClr val="FFFFB9"/>
                </a:solidFill>
                <a:latin typeface="Calibri"/>
                <a:ea typeface="Calibri"/>
                <a:cs typeface="Calibri"/>
                <a:sym typeface="Calibri"/>
              </a:rPr>
              <a:t>Working With Grades/Scores</a:t>
            </a:r>
          </a:p>
        </p:txBody>
      </p:sp>
      <p:pic>
        <p:nvPicPr>
          <p:cNvPr id="405" name="Shape 405"/>
          <p:cNvPicPr preferRelativeResize="0"/>
          <p:nvPr/>
        </p:nvPicPr>
        <p:blipFill rotWithShape="1">
          <a:blip r:embed="rId3">
            <a:alphaModFix/>
          </a:blip>
          <a:srcRect b="0" l="0" r="0" t="0"/>
          <a:stretch/>
        </p:blipFill>
        <p:spPr>
          <a:xfrm>
            <a:off x="381000" y="976913"/>
            <a:ext cx="8381999" cy="5004786"/>
          </a:xfrm>
          <a:prstGeom prst="rect">
            <a:avLst/>
          </a:prstGeom>
          <a:noFill/>
          <a:ln>
            <a:noFill/>
          </a:ln>
        </p:spPr>
      </p:pic>
      <p:grpSp>
        <p:nvGrpSpPr>
          <p:cNvPr id="406" name="Shape 406"/>
          <p:cNvGrpSpPr/>
          <p:nvPr/>
        </p:nvGrpSpPr>
        <p:grpSpPr>
          <a:xfrm>
            <a:off x="5105399" y="6148387"/>
            <a:ext cx="3932237" cy="633411"/>
            <a:chOff x="5105400" y="6148235"/>
            <a:chExt cx="3931443" cy="633564"/>
          </a:xfrm>
        </p:grpSpPr>
        <p:sp>
          <p:nvSpPr>
            <p:cNvPr id="407" name="Shape 407"/>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408" name="Shape 408"/>
            <p:cNvPicPr preferRelativeResize="0"/>
            <p:nvPr/>
          </p:nvPicPr>
          <p:blipFill rotWithShape="1">
            <a:blip r:embed="rId4">
              <a:alphaModFix/>
            </a:blip>
            <a:srcRect b="7616" l="0" r="0" t="0"/>
            <a:stretch/>
          </p:blipFill>
          <p:spPr>
            <a:xfrm>
              <a:off x="8458200" y="6148235"/>
              <a:ext cx="578643" cy="633564"/>
            </a:xfrm>
            <a:prstGeom prst="rect">
              <a:avLst/>
            </a:prstGeom>
            <a:noFill/>
            <a:ln>
              <a:noFill/>
            </a:ln>
          </p:spPr>
        </p:pic>
      </p:gr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Shape 414"/>
          <p:cNvSpPr txBox="1"/>
          <p:nvPr>
            <p:ph idx="1" type="body"/>
          </p:nvPr>
        </p:nvSpPr>
        <p:spPr>
          <a:xfrm>
            <a:off x="381000" y="1676400"/>
            <a:ext cx="8381999" cy="443197"/>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grpSp>
        <p:nvGrpSpPr>
          <p:cNvPr id="415" name="Shape 415"/>
          <p:cNvGrpSpPr/>
          <p:nvPr/>
        </p:nvGrpSpPr>
        <p:grpSpPr>
          <a:xfrm>
            <a:off x="5105399" y="6148387"/>
            <a:ext cx="3932237" cy="633411"/>
            <a:chOff x="5105400" y="6148235"/>
            <a:chExt cx="3931443" cy="633564"/>
          </a:xfrm>
        </p:grpSpPr>
        <p:sp>
          <p:nvSpPr>
            <p:cNvPr id="416" name="Shape 416"/>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417" name="Shape 417"/>
            <p:cNvPicPr preferRelativeResize="0"/>
            <p:nvPr/>
          </p:nvPicPr>
          <p:blipFill rotWithShape="1">
            <a:blip r:embed="rId3">
              <a:alphaModFix/>
            </a:blip>
            <a:srcRect b="7616" l="0" r="0" t="0"/>
            <a:stretch/>
          </p:blipFill>
          <p:spPr>
            <a:xfrm>
              <a:off x="8458200" y="6148235"/>
              <a:ext cx="578643" cy="633564"/>
            </a:xfrm>
            <a:prstGeom prst="rect">
              <a:avLst/>
            </a:prstGeom>
            <a:noFill/>
            <a:ln>
              <a:noFill/>
            </a:ln>
          </p:spPr>
        </p:pic>
      </p:grpSp>
      <p:pic>
        <p:nvPicPr>
          <p:cNvPr id="418" name="Shape 418"/>
          <p:cNvPicPr preferRelativeResize="0"/>
          <p:nvPr/>
        </p:nvPicPr>
        <p:blipFill rotWithShape="1">
          <a:blip r:embed="rId4">
            <a:alphaModFix/>
          </a:blip>
          <a:srcRect b="0" l="0" r="0" t="0"/>
          <a:stretch/>
        </p:blipFill>
        <p:spPr>
          <a:xfrm>
            <a:off x="109034" y="533400"/>
            <a:ext cx="8953499" cy="5200649"/>
          </a:xfrm>
          <a:prstGeom prst="rect">
            <a:avLst/>
          </a:prstGeom>
          <a:noFill/>
          <a:ln>
            <a:noFill/>
          </a:ln>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idx="1" type="body"/>
          </p:nvPr>
        </p:nvSpPr>
        <p:spPr>
          <a:xfrm>
            <a:off x="457200" y="1905000"/>
            <a:ext cx="8381999" cy="1329594"/>
          </a:xfrm>
          <a:prstGeom prst="rect">
            <a:avLst/>
          </a:prstGeom>
          <a:noFill/>
          <a:ln>
            <a:noFill/>
          </a:ln>
        </p:spPr>
        <p:txBody>
          <a:bodyPr anchorCtr="0" anchor="t" bIns="0" lIns="0" rIns="0" tIns="0">
            <a:noAutofit/>
          </a:bodyPr>
          <a:lstStyle/>
          <a:p>
            <a:pPr indent="-396875" lvl="0" marL="396875" marR="0" rtl="0" algn="ctr">
              <a:lnSpc>
                <a:spcPct val="90000"/>
              </a:lnSpc>
              <a:spcBef>
                <a:spcPts val="0"/>
              </a:spcBef>
              <a:spcAft>
                <a:spcPts val="0"/>
              </a:spcAft>
              <a:buClr>
                <a:schemeClr val="lt1"/>
              </a:buClr>
              <a:buSzPct val="25000"/>
              <a:buFont typeface="Noto Sans Symbols"/>
              <a:buNone/>
            </a:pPr>
            <a:r>
              <a:t/>
            </a:r>
            <a:endParaRPr b="1" i="0" sz="9600" u="none" cap="none" strike="noStrike">
              <a:solidFill>
                <a:srgbClr val="FFC000"/>
              </a:solidFill>
              <a:latin typeface="Calibri"/>
              <a:ea typeface="Calibri"/>
              <a:cs typeface="Calibri"/>
              <a:sym typeface="Calibri"/>
            </a:endParaRPr>
          </a:p>
        </p:txBody>
      </p:sp>
      <p:pic>
        <p:nvPicPr>
          <p:cNvPr id="425" name="Shape 425"/>
          <p:cNvPicPr preferRelativeResize="0"/>
          <p:nvPr/>
        </p:nvPicPr>
        <p:blipFill rotWithShape="1">
          <a:blip r:embed="rId3">
            <a:alphaModFix/>
          </a:blip>
          <a:srcRect b="0" l="0" r="0" t="0"/>
          <a:stretch/>
        </p:blipFill>
        <p:spPr>
          <a:xfrm>
            <a:off x="247650" y="685800"/>
            <a:ext cx="8591550" cy="4886325"/>
          </a:xfrm>
          <a:prstGeom prst="rect">
            <a:avLst/>
          </a:prstGeom>
          <a:noFill/>
          <a:ln>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Shape 430"/>
          <p:cNvSpPr txBox="1"/>
          <p:nvPr>
            <p:ph type="title"/>
          </p:nvPr>
        </p:nvSpPr>
        <p:spPr>
          <a:xfrm>
            <a:off x="471000" y="228600"/>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Score Assignments</a:t>
            </a:r>
            <a:r>
              <a:rPr b="0" i="0" lang="en-US" sz="4800" u="none" cap="none" strike="noStrike">
                <a:solidFill>
                  <a:schemeClr val="lt1"/>
                </a:solidFill>
                <a:latin typeface="Calibri"/>
                <a:ea typeface="Calibri"/>
                <a:cs typeface="Calibri"/>
                <a:sym typeface="Calibri"/>
              </a:rPr>
              <a:t> </a:t>
            </a:r>
          </a:p>
        </p:txBody>
      </p:sp>
      <p:pic>
        <p:nvPicPr>
          <p:cNvPr id="431" name="Shape 431"/>
          <p:cNvPicPr preferRelativeResize="0"/>
          <p:nvPr/>
        </p:nvPicPr>
        <p:blipFill rotWithShape="1">
          <a:blip r:embed="rId3">
            <a:alphaModFix/>
          </a:blip>
          <a:srcRect b="0" l="0" r="0" t="0"/>
          <a:stretch/>
        </p:blipFill>
        <p:spPr>
          <a:xfrm>
            <a:off x="152400" y="1629725"/>
            <a:ext cx="8839199" cy="3712171"/>
          </a:xfrm>
          <a:prstGeom prst="rect">
            <a:avLst/>
          </a:prstGeom>
          <a:noFill/>
          <a:ln>
            <a:noFill/>
          </a:ln>
        </p:spPr>
      </p:pic>
      <p:sp>
        <p:nvSpPr>
          <p:cNvPr id="432" name="Shape 432"/>
          <p:cNvSpPr/>
          <p:nvPr/>
        </p:nvSpPr>
        <p:spPr>
          <a:xfrm>
            <a:off x="1822075" y="4783025"/>
            <a:ext cx="403199" cy="306299"/>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3" name="Shape 433"/>
          <p:cNvSpPr txBox="1"/>
          <p:nvPr/>
        </p:nvSpPr>
        <p:spPr>
          <a:xfrm>
            <a:off x="838199" y="4191000"/>
            <a:ext cx="903174" cy="592024"/>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override triangle</a:t>
            </a:r>
          </a:p>
        </p:txBody>
      </p:sp>
      <p:cxnSp>
        <p:nvCxnSpPr>
          <p:cNvPr id="434" name="Shape 434"/>
          <p:cNvCxnSpPr>
            <a:stCxn id="433" idx="3"/>
          </p:cNvCxnSpPr>
          <p:nvPr/>
        </p:nvCxnSpPr>
        <p:spPr>
          <a:xfrm>
            <a:off x="1741373" y="4487012"/>
            <a:ext cx="0" cy="296100"/>
          </a:xfrm>
          <a:prstGeom prst="straightConnector1">
            <a:avLst/>
          </a:prstGeom>
          <a:noFill/>
          <a:ln cap="flat" cmpd="sng" w="9525">
            <a:solidFill>
              <a:schemeClr val="dk2"/>
            </a:solidFill>
            <a:prstDash val="solid"/>
            <a:round/>
            <a:headEnd len="med" w="med" type="none"/>
            <a:tailEnd len="lg" w="lg" type="triangle"/>
          </a:ln>
        </p:spPr>
      </p:cxnSp>
      <p:cxnSp>
        <p:nvCxnSpPr>
          <p:cNvPr id="435" name="Shape 435"/>
          <p:cNvCxnSpPr/>
          <p:nvPr/>
        </p:nvCxnSpPr>
        <p:spPr>
          <a:xfrm>
            <a:off x="1741375" y="4525025"/>
            <a:ext cx="241800" cy="258000"/>
          </a:xfrm>
          <a:prstGeom prst="straightConnector1">
            <a:avLst/>
          </a:prstGeom>
          <a:noFill/>
          <a:ln cap="flat" cmpd="sng" w="19050">
            <a:solidFill>
              <a:srgbClr val="FF0000"/>
            </a:solidFill>
            <a:prstDash val="solid"/>
            <a:round/>
            <a:headEnd len="med" w="med" type="none"/>
            <a:tailEnd len="lg" w="lg"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Shape 440"/>
          <p:cNvSpPr txBox="1"/>
          <p:nvPr>
            <p:ph type="title"/>
          </p:nvPr>
        </p:nvSpPr>
        <p:spPr>
          <a:xfrm>
            <a:off x="412362" y="438562"/>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Changed Grade Tag</a:t>
            </a:r>
          </a:p>
        </p:txBody>
      </p:sp>
      <p:pic>
        <p:nvPicPr>
          <p:cNvPr id="441" name="Shape 441"/>
          <p:cNvPicPr preferRelativeResize="0"/>
          <p:nvPr/>
        </p:nvPicPr>
        <p:blipFill rotWithShape="1">
          <a:blip r:embed="rId3">
            <a:alphaModFix/>
          </a:blip>
          <a:srcRect b="0" l="0" r="0" t="0"/>
          <a:stretch/>
        </p:blipFill>
        <p:spPr>
          <a:xfrm>
            <a:off x="502249" y="1511500"/>
            <a:ext cx="8340826" cy="4096375"/>
          </a:xfrm>
          <a:prstGeom prst="rect">
            <a:avLst/>
          </a:prstGeom>
          <a:noFill/>
          <a:ln>
            <a:noFill/>
          </a:ln>
        </p:spPr>
      </p:pic>
      <p:sp>
        <p:nvSpPr>
          <p:cNvPr id="442" name="Shape 442"/>
          <p:cNvSpPr/>
          <p:nvPr/>
        </p:nvSpPr>
        <p:spPr>
          <a:xfrm>
            <a:off x="2355875" y="4605825"/>
            <a:ext cx="572699" cy="572699"/>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43" name="Shape 443"/>
          <p:cNvSpPr/>
          <p:nvPr/>
        </p:nvSpPr>
        <p:spPr>
          <a:xfrm>
            <a:off x="7167175" y="2291125"/>
            <a:ext cx="572699" cy="572699"/>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ph type="title"/>
          </p:nvPr>
        </p:nvSpPr>
        <p:spPr>
          <a:xfrm>
            <a:off x="623400" y="306650"/>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Assignments Flags</a:t>
            </a:r>
            <a:r>
              <a:rPr b="0" i="0" lang="en-US" sz="4800" u="none" cap="none" strike="noStrike">
                <a:solidFill>
                  <a:schemeClr val="lt1"/>
                </a:solidFill>
                <a:latin typeface="Calibri"/>
                <a:ea typeface="Calibri"/>
                <a:cs typeface="Calibri"/>
                <a:sym typeface="Calibri"/>
              </a:rPr>
              <a:t> </a:t>
            </a:r>
          </a:p>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sp>
        <p:nvSpPr>
          <p:cNvPr id="449" name="Shape 449"/>
          <p:cNvSpPr txBox="1"/>
          <p:nvPr>
            <p:ph idx="1" type="body"/>
          </p:nvPr>
        </p:nvSpPr>
        <p:spPr>
          <a:xfrm>
            <a:off x="311700" y="2009725"/>
            <a:ext cx="8520599" cy="3416400"/>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pic>
        <p:nvPicPr>
          <p:cNvPr id="450" name="Shape 450"/>
          <p:cNvPicPr preferRelativeResize="0"/>
          <p:nvPr/>
        </p:nvPicPr>
        <p:blipFill rotWithShape="1">
          <a:blip r:embed="rId3">
            <a:alphaModFix/>
          </a:blip>
          <a:srcRect b="0" l="0" r="0" t="0"/>
          <a:stretch/>
        </p:blipFill>
        <p:spPr>
          <a:xfrm>
            <a:off x="77525" y="1505048"/>
            <a:ext cx="9143998" cy="4152702"/>
          </a:xfrm>
          <a:prstGeom prst="rect">
            <a:avLst/>
          </a:prstGeom>
          <a:noFill/>
          <a:ln>
            <a:noFill/>
          </a:ln>
        </p:spPr>
      </p:pic>
      <p:pic>
        <p:nvPicPr>
          <p:cNvPr descr="Flag icons in Score inspector.png" id="451" name="Shape 451"/>
          <p:cNvPicPr preferRelativeResize="0"/>
          <p:nvPr/>
        </p:nvPicPr>
        <p:blipFill rotWithShape="1">
          <a:blip r:embed="rId4">
            <a:alphaModFix/>
          </a:blip>
          <a:srcRect b="0" l="0" r="0" t="0"/>
          <a:stretch/>
        </p:blipFill>
        <p:spPr>
          <a:xfrm>
            <a:off x="3430850" y="1524299"/>
            <a:ext cx="3355823" cy="4322252"/>
          </a:xfrm>
          <a:prstGeom prst="rect">
            <a:avLst/>
          </a:prstGeom>
          <a:noFill/>
          <a:ln>
            <a:noFill/>
          </a:ln>
        </p:spPr>
      </p:pic>
      <p:sp>
        <p:nvSpPr>
          <p:cNvPr id="452" name="Shape 452"/>
          <p:cNvSpPr/>
          <p:nvPr/>
        </p:nvSpPr>
        <p:spPr>
          <a:xfrm>
            <a:off x="7479075" y="4500650"/>
            <a:ext cx="1665000" cy="1157099"/>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453" name="Shape 453"/>
          <p:cNvCxnSpPr/>
          <p:nvPr/>
        </p:nvCxnSpPr>
        <p:spPr>
          <a:xfrm rot="10800000">
            <a:off x="6786674" y="4216350"/>
            <a:ext cx="692400" cy="593399"/>
          </a:xfrm>
          <a:prstGeom prst="straightConnector1">
            <a:avLst/>
          </a:prstGeom>
          <a:noFill/>
          <a:ln cap="flat" cmpd="sng" w="19050">
            <a:solidFill>
              <a:srgbClr val="FF0000"/>
            </a:solidFill>
            <a:prstDash val="solid"/>
            <a:round/>
            <a:headEnd len="med" w="med" type="none"/>
            <a:tailEnd len="lg" w="lg" type="triangle"/>
          </a:ln>
        </p:spPr>
      </p:cxnSp>
      <p:pic>
        <p:nvPicPr>
          <p:cNvPr descr="Flag icons in Score inspector 2.png" id="454" name="Shape 454"/>
          <p:cNvPicPr preferRelativeResize="0"/>
          <p:nvPr/>
        </p:nvPicPr>
        <p:blipFill rotWithShape="1">
          <a:blip r:embed="rId5">
            <a:alphaModFix/>
          </a:blip>
          <a:srcRect b="0" l="0" r="0" t="0"/>
          <a:stretch/>
        </p:blipFill>
        <p:spPr>
          <a:xfrm>
            <a:off x="311701" y="4500646"/>
            <a:ext cx="3119139" cy="1157099"/>
          </a:xfrm>
          <a:prstGeom prst="rect">
            <a:avLst/>
          </a:prstGeom>
          <a:noFill/>
          <a:ln>
            <a:noFill/>
          </a:ln>
        </p:spPr>
      </p:pic>
      <p:cxnSp>
        <p:nvCxnSpPr>
          <p:cNvPr id="455" name="Shape 455"/>
          <p:cNvCxnSpPr/>
          <p:nvPr/>
        </p:nvCxnSpPr>
        <p:spPr>
          <a:xfrm>
            <a:off x="3035200" y="3400100"/>
            <a:ext cx="597600" cy="1439700"/>
          </a:xfrm>
          <a:prstGeom prst="straightConnector1">
            <a:avLst/>
          </a:prstGeom>
          <a:noFill/>
          <a:ln cap="flat" cmpd="sng" w="19050">
            <a:solidFill>
              <a:srgbClr val="FF0000"/>
            </a:solidFill>
            <a:prstDash val="solid"/>
            <a:round/>
            <a:headEnd len="med" w="med" type="none"/>
            <a:tailEnd len="lg" w="lg"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Shape 460"/>
          <p:cNvSpPr txBox="1"/>
          <p:nvPr>
            <p:ph type="title"/>
          </p:nvPr>
        </p:nvSpPr>
        <p:spPr>
          <a:xfrm>
            <a:off x="442422" y="436675"/>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000" u="none" cap="none" strike="noStrike">
                <a:solidFill>
                  <a:schemeClr val="lt1"/>
                </a:solidFill>
                <a:latin typeface="Calibri"/>
                <a:ea typeface="Calibri"/>
                <a:cs typeface="Calibri"/>
                <a:sym typeface="Calibri"/>
              </a:rPr>
              <a:t>Scoresheet Comments and Smart Text Fill</a:t>
            </a:r>
          </a:p>
        </p:txBody>
      </p:sp>
      <p:pic>
        <p:nvPicPr>
          <p:cNvPr descr="PTPro ScoreSheet Comments.png" id="461" name="Shape 461"/>
          <p:cNvPicPr preferRelativeResize="0"/>
          <p:nvPr/>
        </p:nvPicPr>
        <p:blipFill rotWithShape="1">
          <a:blip r:embed="rId3">
            <a:alphaModFix/>
          </a:blip>
          <a:srcRect b="0" l="0" r="0" t="0"/>
          <a:stretch/>
        </p:blipFill>
        <p:spPr>
          <a:xfrm>
            <a:off x="152400" y="1514550"/>
            <a:ext cx="8839198" cy="4133721"/>
          </a:xfrm>
          <a:prstGeom prst="rect">
            <a:avLst/>
          </a:prstGeom>
          <a:noFill/>
          <a:ln>
            <a:noFill/>
          </a:ln>
        </p:spPr>
      </p:pic>
      <p:sp>
        <p:nvSpPr>
          <p:cNvPr id="462" name="Shape 462"/>
          <p:cNvSpPr/>
          <p:nvPr/>
        </p:nvSpPr>
        <p:spPr>
          <a:xfrm>
            <a:off x="8561700" y="1844525"/>
            <a:ext cx="457800" cy="3993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3" name="Shape 463"/>
          <p:cNvSpPr/>
          <p:nvPr/>
        </p:nvSpPr>
        <p:spPr>
          <a:xfrm>
            <a:off x="7918775" y="3071950"/>
            <a:ext cx="944999" cy="3311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ScoreSheet Comments Smart Fill.png" id="464" name="Shape 464"/>
          <p:cNvPicPr preferRelativeResize="0"/>
          <p:nvPr/>
        </p:nvPicPr>
        <p:blipFill rotWithShape="1">
          <a:blip r:embed="rId4">
            <a:alphaModFix/>
          </a:blip>
          <a:srcRect b="0" l="0" r="0" t="0"/>
          <a:stretch/>
        </p:blipFill>
        <p:spPr>
          <a:xfrm>
            <a:off x="3662850" y="3481076"/>
            <a:ext cx="2223275" cy="1772975"/>
          </a:xfrm>
          <a:prstGeom prst="rect">
            <a:avLst/>
          </a:prstGeom>
          <a:noFill/>
          <a:ln>
            <a:noFill/>
          </a:ln>
        </p:spPr>
      </p:pic>
      <p:sp>
        <p:nvSpPr>
          <p:cNvPr id="465" name="Shape 465"/>
          <p:cNvSpPr/>
          <p:nvPr/>
        </p:nvSpPr>
        <p:spPr>
          <a:xfrm>
            <a:off x="2112350" y="5143200"/>
            <a:ext cx="370200" cy="331199"/>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6" name="Shape 466"/>
          <p:cNvSpPr txBox="1"/>
          <p:nvPr/>
        </p:nvSpPr>
        <p:spPr>
          <a:xfrm>
            <a:off x="795600" y="5335075"/>
            <a:ext cx="3593700" cy="5019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0" i="0" lang="en-US" sz="1800" u="none" cap="none" strike="noStrike">
                <a:solidFill>
                  <a:schemeClr val="lt1"/>
                </a:solidFill>
                <a:latin typeface="Arial"/>
                <a:ea typeface="Arial"/>
                <a:cs typeface="Arial"/>
                <a:sym typeface="Arial"/>
              </a:rPr>
              <a:t>Gear in lower left of Grade means a standard grade was manually overridden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Shape 471"/>
          <p:cNvSpPr txBox="1"/>
          <p:nvPr>
            <p:ph type="title"/>
          </p:nvPr>
        </p:nvSpPr>
        <p:spPr>
          <a:xfrm>
            <a:off x="533400" y="533400"/>
            <a:ext cx="83559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Working with Final Grades</a:t>
            </a:r>
          </a:p>
        </p:txBody>
      </p:sp>
      <p:pic>
        <p:nvPicPr>
          <p:cNvPr descr="Circle arrow takes out a final grade override traingle and recalculates.PNG" id="472" name="Shape 472"/>
          <p:cNvPicPr preferRelativeResize="0"/>
          <p:nvPr/>
        </p:nvPicPr>
        <p:blipFill rotWithShape="1">
          <a:blip r:embed="rId3">
            <a:alphaModFix/>
          </a:blip>
          <a:srcRect b="0" l="0" r="0" t="0"/>
          <a:stretch/>
        </p:blipFill>
        <p:spPr>
          <a:xfrm>
            <a:off x="152401" y="1696150"/>
            <a:ext cx="8839199" cy="296491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Shape 478"/>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K-2 Final Grades	</a:t>
            </a:r>
          </a:p>
        </p:txBody>
      </p:sp>
      <p:pic>
        <p:nvPicPr>
          <p:cNvPr id="479" name="Shape 479"/>
          <p:cNvPicPr preferRelativeResize="0"/>
          <p:nvPr/>
        </p:nvPicPr>
        <p:blipFill rotWithShape="1">
          <a:blip r:embed="rId3">
            <a:alphaModFix/>
          </a:blip>
          <a:srcRect b="0" l="0" r="0" t="0"/>
          <a:stretch/>
        </p:blipFill>
        <p:spPr>
          <a:xfrm>
            <a:off x="295275" y="1295400"/>
            <a:ext cx="8467725" cy="4371974"/>
          </a:xfrm>
          <a:prstGeom prst="rect">
            <a:avLst/>
          </a:prstGeom>
          <a:noFill/>
          <a:ln>
            <a:no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Shape 485"/>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3-12 Final Grades</a:t>
            </a:r>
          </a:p>
        </p:txBody>
      </p:sp>
      <p:pic>
        <p:nvPicPr>
          <p:cNvPr id="486" name="Shape 486"/>
          <p:cNvPicPr preferRelativeResize="0"/>
          <p:nvPr/>
        </p:nvPicPr>
        <p:blipFill rotWithShape="1">
          <a:blip r:embed="rId3">
            <a:alphaModFix/>
          </a:blip>
          <a:srcRect b="0" l="0" r="0" t="0"/>
          <a:stretch/>
        </p:blipFill>
        <p:spPr>
          <a:xfrm>
            <a:off x="214312" y="1295400"/>
            <a:ext cx="8715374" cy="455295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81000" y="230187"/>
            <a:ext cx="8381999" cy="747897"/>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5400" u="none" cap="none" strike="noStrike">
                <a:solidFill>
                  <a:srgbClr val="FFFFB9"/>
                </a:solidFill>
                <a:latin typeface="Calibri"/>
                <a:ea typeface="Calibri"/>
                <a:cs typeface="Calibri"/>
                <a:sym typeface="Calibri"/>
              </a:rPr>
              <a:t>PowerTeacher Pro</a:t>
            </a:r>
          </a:p>
        </p:txBody>
      </p:sp>
      <p:pic>
        <p:nvPicPr>
          <p:cNvPr id="96" name="Shape 96"/>
          <p:cNvPicPr preferRelativeResize="0"/>
          <p:nvPr>
            <p:ph idx="4294967295" type="body"/>
          </p:nvPr>
        </p:nvPicPr>
        <p:blipFill rotWithShape="1">
          <a:blip r:embed="rId3">
            <a:alphaModFix/>
          </a:blip>
          <a:srcRect b="0" l="0" r="0" t="0"/>
          <a:stretch/>
        </p:blipFill>
        <p:spPr>
          <a:xfrm>
            <a:off x="632870" y="1156586"/>
            <a:ext cx="8113328" cy="4813299"/>
          </a:xfrm>
          <a:prstGeom prst="rect">
            <a:avLst/>
          </a:prstGeom>
          <a:noFill/>
          <a:ln>
            <a:noFill/>
          </a:ln>
        </p:spPr>
      </p:pic>
      <p:sp>
        <p:nvSpPr>
          <p:cNvPr id="97" name="Shape 97"/>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98" name="Shape 98"/>
          <p:cNvGrpSpPr/>
          <p:nvPr/>
        </p:nvGrpSpPr>
        <p:grpSpPr>
          <a:xfrm>
            <a:off x="5105399" y="6148387"/>
            <a:ext cx="3932237" cy="633411"/>
            <a:chOff x="5105400" y="6148235"/>
            <a:chExt cx="3931443" cy="633564"/>
          </a:xfrm>
        </p:grpSpPr>
        <p:sp>
          <p:nvSpPr>
            <p:cNvPr id="99" name="Shape 99"/>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100" name="Shape 100"/>
            <p:cNvPicPr preferRelativeResize="0"/>
            <p:nvPr/>
          </p:nvPicPr>
          <p:blipFill rotWithShape="1">
            <a:blip r:embed="rId4">
              <a:alphaModFix/>
            </a:blip>
            <a:srcRect b="7616" l="0" r="0" t="0"/>
            <a:stretch/>
          </p:blipFill>
          <p:spPr>
            <a:xfrm>
              <a:off x="8458200" y="6148235"/>
              <a:ext cx="578643" cy="633564"/>
            </a:xfrm>
            <a:prstGeom prst="rect">
              <a:avLst/>
            </a:prstGeom>
            <a:noFill/>
            <a:ln>
              <a:noFill/>
            </a:ln>
          </p:spPr>
        </p:pic>
      </p:gr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pic>
        <p:nvPicPr>
          <p:cNvPr id="492" name="Shape 492"/>
          <p:cNvPicPr preferRelativeResize="0"/>
          <p:nvPr/>
        </p:nvPicPr>
        <p:blipFill rotWithShape="1">
          <a:blip r:embed="rId3">
            <a:alphaModFix/>
          </a:blip>
          <a:srcRect b="0" l="0" r="0" t="0"/>
          <a:stretch/>
        </p:blipFill>
        <p:spPr>
          <a:xfrm>
            <a:off x="381000" y="552960"/>
            <a:ext cx="8401049" cy="5495924"/>
          </a:xfrm>
          <a:prstGeom prst="rect">
            <a:avLst/>
          </a:prstGeom>
          <a:noFill/>
          <a:ln>
            <a:noFill/>
          </a:ln>
        </p:spPr>
      </p:pic>
      <p:sp>
        <p:nvSpPr>
          <p:cNvPr id="493" name="Shape 493"/>
          <p:cNvSpPr/>
          <p:nvPr/>
        </p:nvSpPr>
        <p:spPr>
          <a:xfrm>
            <a:off x="381000" y="5638800"/>
            <a:ext cx="685799" cy="410086"/>
          </a:xfrm>
          <a:prstGeom prst="roundRect">
            <a:avLst>
              <a:gd fmla="val 16667" name="adj"/>
            </a:avLst>
          </a:prstGeom>
          <a:solidFill>
            <a:schemeClr val="lt1"/>
          </a:solidFill>
          <a:ln>
            <a:noFill/>
          </a:ln>
          <a:effectLst>
            <a:outerShdw blurRad="63500" rotWithShape="0" dir="5400000" dist="38100">
              <a:srgbClr val="000000">
                <a:alpha val="44705"/>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2300" u="none" cap="none" strike="noStrike">
              <a:solidFill>
                <a:srgbClr val="FFFFFF"/>
              </a:solidFill>
              <a:latin typeface="Quattrocento Sans"/>
              <a:ea typeface="Quattrocento Sans"/>
              <a:cs typeface="Quattrocento Sans"/>
              <a:sym typeface="Quattrocento Sans"/>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pic>
        <p:nvPicPr>
          <p:cNvPr id="499" name="Shape 499"/>
          <p:cNvPicPr preferRelativeResize="0"/>
          <p:nvPr/>
        </p:nvPicPr>
        <p:blipFill rotWithShape="1">
          <a:blip r:embed="rId3">
            <a:alphaModFix/>
          </a:blip>
          <a:srcRect b="0" l="0" r="0" t="0"/>
          <a:stretch/>
        </p:blipFill>
        <p:spPr>
          <a:xfrm>
            <a:off x="152400" y="609600"/>
            <a:ext cx="8882173" cy="4657724"/>
          </a:xfrm>
          <a:prstGeom prst="rect">
            <a:avLst/>
          </a:prstGeom>
          <a:noFill/>
          <a:ln>
            <a:noFill/>
          </a:ln>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pic>
        <p:nvPicPr>
          <p:cNvPr id="505" name="Shape 505"/>
          <p:cNvPicPr preferRelativeResize="0"/>
          <p:nvPr/>
        </p:nvPicPr>
        <p:blipFill rotWithShape="1">
          <a:blip r:embed="rId3">
            <a:alphaModFix/>
          </a:blip>
          <a:srcRect b="0" l="0" r="0" t="0"/>
          <a:stretch/>
        </p:blipFill>
        <p:spPr>
          <a:xfrm>
            <a:off x="381000" y="1066800"/>
            <a:ext cx="8220075" cy="4886325"/>
          </a:xfrm>
          <a:prstGeom prst="rect">
            <a:avLst/>
          </a:prstGeom>
          <a:noFill/>
          <a:ln>
            <a:noFill/>
          </a:ln>
        </p:spPr>
      </p:pic>
      <p:sp>
        <p:nvSpPr>
          <p:cNvPr id="506" name="Shape 506"/>
          <p:cNvSpPr txBox="1"/>
          <p:nvPr>
            <p:ph type="title"/>
          </p:nvPr>
        </p:nvSpPr>
        <p:spPr>
          <a:xfrm>
            <a:off x="381000" y="230187"/>
            <a:ext cx="8381999" cy="498597"/>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3600" u="none" cap="none" strike="noStrike">
                <a:solidFill>
                  <a:srgbClr val="FFFFB9"/>
                </a:solidFill>
                <a:latin typeface="Calibri"/>
                <a:ea typeface="Calibri"/>
                <a:cs typeface="Calibri"/>
                <a:sym typeface="Calibri"/>
              </a:rPr>
              <a:t>Grades 3-12 Individual Student Progress</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Shape 512"/>
          <p:cNvSpPr txBox="1"/>
          <p:nvPr>
            <p:ph type="title"/>
          </p:nvPr>
        </p:nvSpPr>
        <p:spPr>
          <a:xfrm>
            <a:off x="381000" y="230187"/>
            <a:ext cx="8381999" cy="498597"/>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3600" u="none" cap="none" strike="noStrike">
                <a:solidFill>
                  <a:srgbClr val="FFFFB9"/>
                </a:solidFill>
                <a:latin typeface="Calibri"/>
                <a:ea typeface="Calibri"/>
                <a:cs typeface="Calibri"/>
                <a:sym typeface="Calibri"/>
              </a:rPr>
              <a:t>Grades K-2 Individual Student Progress</a:t>
            </a:r>
          </a:p>
        </p:txBody>
      </p:sp>
      <p:pic>
        <p:nvPicPr>
          <p:cNvPr descr="Snipping Tool" id="513" name="Shape 513"/>
          <p:cNvPicPr preferRelativeResize="0"/>
          <p:nvPr/>
        </p:nvPicPr>
        <p:blipFill rotWithShape="1">
          <a:blip r:embed="rId3">
            <a:alphaModFix/>
          </a:blip>
          <a:srcRect b="14434" l="11666" r="14166" t="17768"/>
          <a:stretch/>
        </p:blipFill>
        <p:spPr>
          <a:xfrm>
            <a:off x="1066800" y="1219200"/>
            <a:ext cx="6781800" cy="4648199"/>
          </a:xfrm>
          <a:prstGeom prst="rect">
            <a:avLst/>
          </a:prstGeom>
          <a:noFill/>
          <a:ln>
            <a:noFill/>
          </a:ln>
        </p:spPr>
      </p:pic>
      <p:pic>
        <p:nvPicPr>
          <p:cNvPr id="514" name="Shape 514"/>
          <p:cNvPicPr preferRelativeResize="0"/>
          <p:nvPr/>
        </p:nvPicPr>
        <p:blipFill rotWithShape="1">
          <a:blip r:embed="rId4">
            <a:alphaModFix/>
          </a:blip>
          <a:srcRect b="0" l="0" r="0" t="0"/>
          <a:stretch/>
        </p:blipFill>
        <p:spPr>
          <a:xfrm>
            <a:off x="257175" y="862012"/>
            <a:ext cx="8629649" cy="5133975"/>
          </a:xfrm>
          <a:prstGeom prst="rect">
            <a:avLst/>
          </a:prstGeom>
          <a:noFill/>
          <a:ln>
            <a:noFill/>
          </a:ln>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Shape 519"/>
          <p:cNvSpPr txBox="1"/>
          <p:nvPr>
            <p:ph type="title"/>
          </p:nvPr>
        </p:nvSpPr>
        <p:spPr>
          <a:xfrm>
            <a:off x="380998" y="224852"/>
            <a:ext cx="8169394"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3600" u="none" cap="none" strike="noStrike">
                <a:solidFill>
                  <a:schemeClr val="lt1"/>
                </a:solidFill>
                <a:latin typeface="Calibri"/>
                <a:ea typeface="Calibri"/>
                <a:cs typeface="Calibri"/>
                <a:sym typeface="Calibri"/>
              </a:rPr>
              <a:t>Progress &gt; Traditional Grades Progress</a:t>
            </a:r>
          </a:p>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pic>
        <p:nvPicPr>
          <p:cNvPr id="520" name="Shape 520"/>
          <p:cNvPicPr preferRelativeResize="0"/>
          <p:nvPr/>
        </p:nvPicPr>
        <p:blipFill rotWithShape="1">
          <a:blip r:embed="rId3">
            <a:alphaModFix/>
          </a:blip>
          <a:srcRect b="0" l="0" r="0" t="0"/>
          <a:stretch/>
        </p:blipFill>
        <p:spPr>
          <a:xfrm>
            <a:off x="134296" y="857280"/>
            <a:ext cx="8312260" cy="3689475"/>
          </a:xfrm>
          <a:prstGeom prst="rect">
            <a:avLst/>
          </a:prstGeom>
          <a:noFill/>
          <a:ln>
            <a:noFill/>
          </a:ln>
        </p:spPr>
      </p:pic>
      <p:pic>
        <p:nvPicPr>
          <p:cNvPr id="521" name="Shape 521"/>
          <p:cNvPicPr preferRelativeResize="0"/>
          <p:nvPr/>
        </p:nvPicPr>
        <p:blipFill rotWithShape="1">
          <a:blip r:embed="rId4">
            <a:alphaModFix/>
          </a:blip>
          <a:srcRect b="0" l="0" r="0" t="0"/>
          <a:stretch/>
        </p:blipFill>
        <p:spPr>
          <a:xfrm>
            <a:off x="3502776" y="1869274"/>
            <a:ext cx="3302724" cy="2589274"/>
          </a:xfrm>
          <a:prstGeom prst="rect">
            <a:avLst/>
          </a:prstGeom>
          <a:noFill/>
          <a:ln>
            <a:noFill/>
          </a:ln>
        </p:spPr>
      </p:pic>
      <p:grpSp>
        <p:nvGrpSpPr>
          <p:cNvPr id="522" name="Shape 522"/>
          <p:cNvGrpSpPr/>
          <p:nvPr/>
        </p:nvGrpSpPr>
        <p:grpSpPr>
          <a:xfrm>
            <a:off x="8342721" y="857282"/>
            <a:ext cx="801414" cy="827973"/>
            <a:chOff x="2934808" y="607797"/>
            <a:chExt cx="999768" cy="1032902"/>
          </a:xfrm>
        </p:grpSpPr>
        <p:sp>
          <p:nvSpPr>
            <p:cNvPr id="523" name="Shape 523"/>
            <p:cNvSpPr/>
            <p:nvPr/>
          </p:nvSpPr>
          <p:spPr>
            <a:xfrm rot="1612591">
              <a:off x="3305088"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Progress.png" id="524" name="Shape 524"/>
            <p:cNvPicPr preferRelativeResize="0"/>
            <p:nvPr/>
          </p:nvPicPr>
          <p:blipFill rotWithShape="1">
            <a:blip r:embed="rId5">
              <a:alphaModFix/>
            </a:blip>
            <a:srcRect b="0" l="0" r="0" t="0"/>
            <a:stretch/>
          </p:blipFill>
          <p:spPr>
            <a:xfrm>
              <a:off x="2934808" y="993000"/>
              <a:ext cx="666749" cy="647700"/>
            </a:xfrm>
            <a:prstGeom prst="rect">
              <a:avLst/>
            </a:prstGeom>
            <a:noFill/>
            <a:ln>
              <a:noFill/>
            </a:ln>
          </p:spPr>
        </p:pic>
      </p:grpSp>
      <p:sp>
        <p:nvSpPr>
          <p:cNvPr id="525" name="Shape 525"/>
          <p:cNvSpPr txBox="1"/>
          <p:nvPr/>
        </p:nvSpPr>
        <p:spPr>
          <a:xfrm>
            <a:off x="380998" y="4458548"/>
            <a:ext cx="8610599" cy="158104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0" i="0" lang="en-US" sz="1600" u="none" cap="none" strike="noStrike">
                <a:solidFill>
                  <a:schemeClr val="lt1"/>
                </a:solidFill>
                <a:latin typeface="Arial"/>
                <a:ea typeface="Arial"/>
                <a:cs typeface="Arial"/>
                <a:sym typeface="Arial"/>
              </a:rPr>
              <a:t>The Traditional Grades Progress screen provides a graphical view of the grade distribution across the selected class. </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The column on the left lists the number of students who have earned each traditional grade in the grade scale. The colors in the graph correspond to the grade scale color levels. To the right of the graph, view a summary of the total number of students who have missing, late, or incomplete assignments</a:t>
            </a:r>
            <a:r>
              <a:rPr b="0" i="0" lang="en-US" sz="1800" u="none" cap="none" strike="noStrike">
                <a:solidFill>
                  <a:schemeClr val="lt1"/>
                </a:solidFill>
                <a:latin typeface="Arial"/>
                <a:ea typeface="Arial"/>
                <a:cs typeface="Arial"/>
                <a:sym typeface="Arial"/>
              </a:rPr>
              <a:t>.</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Shape 531"/>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K-2 Class Progress</a:t>
            </a:r>
          </a:p>
        </p:txBody>
      </p:sp>
      <p:pic>
        <p:nvPicPr>
          <p:cNvPr id="532" name="Shape 532"/>
          <p:cNvPicPr preferRelativeResize="0"/>
          <p:nvPr/>
        </p:nvPicPr>
        <p:blipFill rotWithShape="1">
          <a:blip r:embed="rId3">
            <a:alphaModFix/>
          </a:blip>
          <a:srcRect b="0" l="0" r="0" t="0"/>
          <a:stretch/>
        </p:blipFill>
        <p:spPr>
          <a:xfrm>
            <a:off x="381000" y="899041"/>
            <a:ext cx="8381999" cy="4968358"/>
          </a:xfrm>
          <a:prstGeom prst="rect">
            <a:avLst/>
          </a:prstGeom>
          <a:noFill/>
          <a:ln>
            <a:noFill/>
          </a:ln>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Shape 538"/>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K-2 Grade Distribution</a:t>
            </a:r>
          </a:p>
        </p:txBody>
      </p:sp>
      <p:pic>
        <p:nvPicPr>
          <p:cNvPr id="539" name="Shape 539"/>
          <p:cNvPicPr preferRelativeResize="0"/>
          <p:nvPr/>
        </p:nvPicPr>
        <p:blipFill rotWithShape="1">
          <a:blip r:embed="rId3">
            <a:alphaModFix/>
          </a:blip>
          <a:srcRect b="0" l="0" r="0" t="0"/>
          <a:stretch/>
        </p:blipFill>
        <p:spPr>
          <a:xfrm>
            <a:off x="163905" y="990600"/>
            <a:ext cx="8816189" cy="4984256"/>
          </a:xfrm>
          <a:prstGeom prst="rect">
            <a:avLst/>
          </a:prstGeom>
          <a:noFill/>
          <a:ln>
            <a:noFill/>
          </a:ln>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Shape 545"/>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3-12 Class Progress </a:t>
            </a:r>
          </a:p>
        </p:txBody>
      </p:sp>
      <p:pic>
        <p:nvPicPr>
          <p:cNvPr descr="Snipping Tool" id="546" name="Shape 546"/>
          <p:cNvPicPr preferRelativeResize="0"/>
          <p:nvPr/>
        </p:nvPicPr>
        <p:blipFill rotWithShape="1">
          <a:blip r:embed="rId3">
            <a:alphaModFix/>
          </a:blip>
          <a:srcRect b="10515" l="6667" r="8333" t="17694"/>
          <a:stretch/>
        </p:blipFill>
        <p:spPr>
          <a:xfrm>
            <a:off x="381000" y="990600"/>
            <a:ext cx="8381999" cy="4953000"/>
          </a:xfrm>
          <a:prstGeom prst="rect">
            <a:avLst/>
          </a:prstGeom>
          <a:noFill/>
          <a:ln>
            <a:noFill/>
          </a:ln>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Shape 552"/>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3-5 Grade Distribution	</a:t>
            </a:r>
          </a:p>
        </p:txBody>
      </p:sp>
      <p:pic>
        <p:nvPicPr>
          <p:cNvPr id="553" name="Shape 553"/>
          <p:cNvPicPr preferRelativeResize="0"/>
          <p:nvPr/>
        </p:nvPicPr>
        <p:blipFill rotWithShape="1">
          <a:blip r:embed="rId3">
            <a:alphaModFix/>
          </a:blip>
          <a:srcRect b="0" l="0" r="0" t="0"/>
          <a:stretch/>
        </p:blipFill>
        <p:spPr>
          <a:xfrm>
            <a:off x="52386" y="895350"/>
            <a:ext cx="9039225" cy="5067300"/>
          </a:xfrm>
          <a:prstGeom prst="rect">
            <a:avLst/>
          </a:prstGeom>
          <a:noFill/>
          <a:ln>
            <a:noFill/>
          </a:ln>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Shape 558"/>
          <p:cNvSpPr txBox="1"/>
          <p:nvPr>
            <p:ph type="title"/>
          </p:nvPr>
        </p:nvSpPr>
        <p:spPr>
          <a:xfrm>
            <a:off x="457200" y="570897"/>
            <a:ext cx="53517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Reports</a:t>
            </a:r>
          </a:p>
        </p:txBody>
      </p:sp>
      <p:sp>
        <p:nvSpPr>
          <p:cNvPr id="559" name="Shape 559"/>
          <p:cNvSpPr txBox="1"/>
          <p:nvPr>
            <p:ph idx="1" type="body"/>
          </p:nvPr>
        </p:nvSpPr>
        <p:spPr>
          <a:xfrm>
            <a:off x="381000" y="1242450"/>
            <a:ext cx="4542599" cy="4607049"/>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rPr b="0" i="0" lang="en-US" sz="2000" u="none" cap="none" strike="noStrike">
                <a:solidFill>
                  <a:schemeClr val="lt1"/>
                </a:solidFill>
                <a:latin typeface="Calibri"/>
                <a:ea typeface="Calibri"/>
                <a:cs typeface="Calibri"/>
                <a:sym typeface="Calibri"/>
              </a:rPr>
              <a:t>Working with Reports</a:t>
            </a:r>
          </a:p>
          <a:p>
            <a:pPr indent="-396875" lvl="0" marL="396875" marR="0" rtl="0" algn="l">
              <a:lnSpc>
                <a:spcPct val="90000"/>
              </a:lnSpc>
              <a:spcBef>
                <a:spcPts val="0"/>
              </a:spcBef>
              <a:spcAft>
                <a:spcPts val="0"/>
              </a:spcAft>
              <a:buClr>
                <a:schemeClr val="lt1"/>
              </a:buClr>
              <a:buSzPct val="25000"/>
              <a:buFont typeface="Calibri"/>
              <a:buNone/>
            </a:pPr>
            <a:br>
              <a:rPr b="0" i="0" lang="en-US" sz="2000" u="none" cap="none" strike="noStrike">
                <a:solidFill>
                  <a:schemeClr val="lt1"/>
                </a:solidFill>
                <a:latin typeface="Calibri"/>
                <a:ea typeface="Calibri"/>
                <a:cs typeface="Calibri"/>
                <a:sym typeface="Calibri"/>
              </a:rPr>
            </a:br>
            <a:r>
              <a:rPr b="0" i="0" lang="en-US" sz="2000" u="none" cap="none" strike="noStrike">
                <a:solidFill>
                  <a:schemeClr val="lt1"/>
                </a:solidFill>
                <a:latin typeface="Calibri"/>
                <a:ea typeface="Calibri"/>
                <a:cs typeface="Calibri"/>
                <a:sym typeface="Calibri"/>
              </a:rPr>
              <a:t>PowerTeacher Pro offers a selection of reports to assist you in daily classroom activities, as well as with assessing student performance. You can generate reports for all students who are enrolled in a class, for all students who are enrolled in all your classes, or for specific students.</a:t>
            </a:r>
            <a:br>
              <a:rPr b="0" i="0" lang="en-US" sz="2000" u="none" cap="none" strike="noStrike">
                <a:solidFill>
                  <a:schemeClr val="lt1"/>
                </a:solidFill>
                <a:latin typeface="Calibri"/>
                <a:ea typeface="Calibri"/>
                <a:cs typeface="Calibri"/>
                <a:sym typeface="Calibri"/>
              </a:rPr>
            </a:br>
            <a:r>
              <a:rPr b="1" i="0" lang="en-US" sz="2000" u="none" cap="none" strike="noStrike">
                <a:solidFill>
                  <a:schemeClr val="lt1"/>
                </a:solidFill>
                <a:latin typeface="Calibri"/>
                <a:ea typeface="Calibri"/>
                <a:cs typeface="Calibri"/>
                <a:sym typeface="Calibri"/>
              </a:rPr>
              <a:t>Individual Student Report</a:t>
            </a:r>
            <a:br>
              <a:rPr b="1" i="0" lang="en-US" sz="2000" u="none" cap="none" strike="noStrike">
                <a:solidFill>
                  <a:schemeClr val="lt1"/>
                </a:solidFill>
                <a:latin typeface="Calibri"/>
                <a:ea typeface="Calibri"/>
                <a:cs typeface="Calibri"/>
                <a:sym typeface="Calibri"/>
              </a:rPr>
            </a:br>
            <a:r>
              <a:rPr b="1" i="0" lang="en-US" sz="2000" u="none" cap="none" strike="noStrike">
                <a:solidFill>
                  <a:schemeClr val="lt1"/>
                </a:solidFill>
                <a:latin typeface="Calibri"/>
                <a:ea typeface="Calibri"/>
                <a:cs typeface="Calibri"/>
                <a:sym typeface="Calibri"/>
              </a:rPr>
              <a:t>Multi-Function Assignment Report               Scoresheet Report</a:t>
            </a:r>
            <a:br>
              <a:rPr b="1" i="0" lang="en-US" sz="2000" u="none" cap="none" strike="noStrike">
                <a:solidFill>
                  <a:schemeClr val="lt1"/>
                </a:solidFill>
                <a:latin typeface="Calibri"/>
                <a:ea typeface="Calibri"/>
                <a:cs typeface="Calibri"/>
                <a:sym typeface="Calibri"/>
              </a:rPr>
            </a:br>
            <a:r>
              <a:rPr b="1" i="0" lang="en-US" sz="2000" u="none" cap="none" strike="noStrike">
                <a:solidFill>
                  <a:schemeClr val="lt1"/>
                </a:solidFill>
                <a:latin typeface="Calibri"/>
                <a:ea typeface="Calibri"/>
                <a:cs typeface="Calibri"/>
                <a:sym typeface="Calibri"/>
              </a:rPr>
              <a:t>Student Roster Report</a:t>
            </a:r>
          </a:p>
        </p:txBody>
      </p:sp>
      <p:grpSp>
        <p:nvGrpSpPr>
          <p:cNvPr id="560" name="Shape 560"/>
          <p:cNvGrpSpPr/>
          <p:nvPr/>
        </p:nvGrpSpPr>
        <p:grpSpPr>
          <a:xfrm>
            <a:off x="8118250" y="857248"/>
            <a:ext cx="1025735" cy="1032902"/>
            <a:chOff x="5498141" y="607797"/>
            <a:chExt cx="1025735" cy="1032902"/>
          </a:xfrm>
        </p:grpSpPr>
        <p:sp>
          <p:nvSpPr>
            <p:cNvPr id="561" name="Shape 561"/>
            <p:cNvSpPr/>
            <p:nvPr/>
          </p:nvSpPr>
          <p:spPr>
            <a:xfrm rot="1612591">
              <a:off x="5894388"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Reports.png" id="562" name="Shape 562"/>
            <p:cNvPicPr preferRelativeResize="0"/>
            <p:nvPr/>
          </p:nvPicPr>
          <p:blipFill rotWithShape="1">
            <a:blip r:embed="rId3">
              <a:alphaModFix/>
            </a:blip>
            <a:srcRect b="0" l="0" r="0" t="0"/>
            <a:stretch/>
          </p:blipFill>
          <p:spPr>
            <a:xfrm>
              <a:off x="5498141" y="993000"/>
              <a:ext cx="666749" cy="647700"/>
            </a:xfrm>
            <a:prstGeom prst="rect">
              <a:avLst/>
            </a:prstGeom>
            <a:noFill/>
            <a:ln>
              <a:noFill/>
            </a:ln>
          </p:spPr>
        </p:pic>
      </p:grpSp>
      <p:pic>
        <p:nvPicPr>
          <p:cNvPr descr="reports.jpg" id="563" name="Shape 563"/>
          <p:cNvPicPr preferRelativeResize="0"/>
          <p:nvPr/>
        </p:nvPicPr>
        <p:blipFill rotWithShape="1">
          <a:blip r:embed="rId4">
            <a:alphaModFix/>
          </a:blip>
          <a:srcRect b="0" l="0" r="0" t="0"/>
          <a:stretch/>
        </p:blipFill>
        <p:spPr>
          <a:xfrm>
            <a:off x="4970451" y="1319687"/>
            <a:ext cx="3033923" cy="4094824"/>
          </a:xfrm>
          <a:prstGeom prst="rect">
            <a:avLst/>
          </a:prstGeom>
          <a:noFill/>
          <a:ln cap="flat" cmpd="sng" w="9525">
            <a:solidFill>
              <a:srgbClr val="4A86E8"/>
            </a:solidFill>
            <a:prstDash val="solid"/>
            <a:round/>
            <a:headEnd len="med" w="med" type="none"/>
            <a:tailEnd len="med" w="med"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644425" y="272575"/>
            <a:ext cx="4276500" cy="572700"/>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PTPro Help </a:t>
            </a:r>
          </a:p>
        </p:txBody>
      </p:sp>
      <p:sp>
        <p:nvSpPr>
          <p:cNvPr id="106" name="Shape 106"/>
          <p:cNvSpPr txBox="1"/>
          <p:nvPr>
            <p:ph idx="1" type="body"/>
          </p:nvPr>
        </p:nvSpPr>
        <p:spPr>
          <a:xfrm>
            <a:off x="311700" y="2009725"/>
            <a:ext cx="8520599" cy="3416400"/>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pic>
        <p:nvPicPr>
          <p:cNvPr descr="PTPro Help-Getting started.PNG" id="107" name="Shape 107"/>
          <p:cNvPicPr preferRelativeResize="0"/>
          <p:nvPr/>
        </p:nvPicPr>
        <p:blipFill rotWithShape="1">
          <a:blip r:embed="rId3">
            <a:alphaModFix/>
          </a:blip>
          <a:srcRect b="0" l="0" r="0" t="0"/>
          <a:stretch/>
        </p:blipFill>
        <p:spPr>
          <a:xfrm>
            <a:off x="0" y="1554999"/>
            <a:ext cx="9143998" cy="4064750"/>
          </a:xfrm>
          <a:prstGeom prst="rect">
            <a:avLst/>
          </a:prstGeom>
          <a:noFill/>
          <a:ln>
            <a:noFill/>
          </a:ln>
        </p:spPr>
      </p:pic>
      <p:pic>
        <p:nvPicPr>
          <p:cNvPr descr="PTPro Help-Getting started dropdown.png" id="108" name="Shape 108"/>
          <p:cNvPicPr preferRelativeResize="0"/>
          <p:nvPr/>
        </p:nvPicPr>
        <p:blipFill rotWithShape="1">
          <a:blip r:embed="rId4">
            <a:alphaModFix/>
          </a:blip>
          <a:srcRect b="0" l="0" r="0" t="0"/>
          <a:stretch/>
        </p:blipFill>
        <p:spPr>
          <a:xfrm>
            <a:off x="7579099" y="3169436"/>
            <a:ext cx="1407473" cy="1597873"/>
          </a:xfrm>
          <a:prstGeom prst="rect">
            <a:avLst/>
          </a:prstGeom>
          <a:noFill/>
          <a:ln>
            <a:noFill/>
          </a:ln>
        </p:spPr>
      </p:pic>
      <p:sp>
        <p:nvSpPr>
          <p:cNvPr id="109" name="Shape 109"/>
          <p:cNvSpPr/>
          <p:nvPr/>
        </p:nvSpPr>
        <p:spPr>
          <a:xfrm>
            <a:off x="7579100" y="3169425"/>
            <a:ext cx="1407599" cy="1597799"/>
          </a:xfrm>
          <a:prstGeom prst="rect">
            <a:avLst/>
          </a:prstGeom>
          <a:no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Help Question mark.png" id="110" name="Shape 110"/>
          <p:cNvPicPr preferRelativeResize="0"/>
          <p:nvPr/>
        </p:nvPicPr>
        <p:blipFill rotWithShape="1">
          <a:blip r:embed="rId5">
            <a:alphaModFix/>
          </a:blip>
          <a:srcRect b="0" l="0" r="0" t="0"/>
          <a:stretch/>
        </p:blipFill>
        <p:spPr>
          <a:xfrm>
            <a:off x="3352800" y="982500"/>
            <a:ext cx="544100" cy="435275"/>
          </a:xfrm>
          <a:prstGeom prst="rect">
            <a:avLst/>
          </a:prstGeom>
          <a:noFill/>
          <a:ln>
            <a:noFill/>
          </a:ln>
        </p:spPr>
      </p:pic>
      <p:sp>
        <p:nvSpPr>
          <p:cNvPr id="111" name="Shape 111"/>
          <p:cNvSpPr/>
          <p:nvPr/>
        </p:nvSpPr>
        <p:spPr>
          <a:xfrm>
            <a:off x="7990900" y="1817200"/>
            <a:ext cx="901620" cy="2717781"/>
          </a:xfrm>
          <a:custGeom>
            <a:pathLst>
              <a:path extrusionOk="0" h="120000" w="120000">
                <a:moveTo>
                  <a:pt x="0" y="0"/>
                </a:moveTo>
                <a:cubicBezTo>
                  <a:pt x="19483" y="18350"/>
                  <a:pt x="102827" y="90902"/>
                  <a:pt x="116912" y="110101"/>
                </a:cubicBezTo>
                <a:cubicBezTo>
                  <a:pt x="130993" y="129298"/>
                  <a:pt x="89897" y="114341"/>
                  <a:pt x="84498" y="115190"/>
                </a:cubicBezTo>
              </a:path>
            </a:pathLst>
          </a:cu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Shape 569"/>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	PowerTeacher Pro Resources</a:t>
            </a:r>
          </a:p>
        </p:txBody>
      </p:sp>
      <p:sp>
        <p:nvSpPr>
          <p:cNvPr id="570" name="Shape 570"/>
          <p:cNvSpPr txBox="1"/>
          <p:nvPr>
            <p:ph idx="1" type="body"/>
          </p:nvPr>
        </p:nvSpPr>
        <p:spPr>
          <a:xfrm>
            <a:off x="458750" y="1397325"/>
            <a:ext cx="8382000" cy="984900"/>
          </a:xfrm>
          <a:prstGeom prst="rect">
            <a:avLst/>
          </a:prstGeom>
          <a:noFill/>
          <a:ln>
            <a:noFill/>
          </a:ln>
        </p:spPr>
        <p:txBody>
          <a:bodyPr anchorCtr="0" anchor="t" bIns="0" lIns="0" rIns="0" tIns="0">
            <a:noAutofit/>
          </a:bodyPr>
          <a:lstStyle/>
          <a:p>
            <a:pPr indent="-396875" lvl="0" marL="396875" marR="0" rtl="0" algn="l">
              <a:lnSpc>
                <a:spcPct val="90000"/>
              </a:lnSpc>
              <a:spcBef>
                <a:spcPts val="0"/>
              </a:spcBef>
              <a:spcAft>
                <a:spcPts val="0"/>
              </a:spcAft>
              <a:buClr>
                <a:schemeClr val="lt1"/>
              </a:buClr>
              <a:buSzPct val="100000"/>
              <a:buFont typeface="Calibri"/>
              <a:buChar char="•"/>
            </a:pPr>
            <a:r>
              <a:rPr b="0" i="0" lang="en-US" sz="3200" u="sng" cap="none" strike="noStrike">
                <a:solidFill>
                  <a:schemeClr val="hlink"/>
                </a:solidFill>
                <a:latin typeface="Calibri"/>
                <a:ea typeface="Calibri"/>
                <a:cs typeface="Calibri"/>
                <a:sym typeface="Calibri"/>
                <a:hlinkClick r:id="rId3"/>
              </a:rPr>
              <a:t>http://www.nc-sis.org/PTP.html</a:t>
            </a:r>
          </a:p>
          <a:p>
            <a:pPr indent="-396875" lvl="0" marL="396875" marR="0" rtl="0" algn="l">
              <a:lnSpc>
                <a:spcPct val="90000"/>
              </a:lnSpc>
              <a:spcBef>
                <a:spcPts val="640"/>
              </a:spcBef>
              <a:spcAft>
                <a:spcPts val="0"/>
              </a:spcAft>
              <a:buClr>
                <a:schemeClr val="lt1"/>
              </a:buClr>
              <a:buSzPct val="100000"/>
              <a:buFont typeface="Calibri"/>
              <a:buNone/>
            </a:pPr>
            <a:r>
              <a:t/>
            </a:r>
            <a:endParaRPr b="0" i="0" sz="3200" u="none" cap="none" strike="noStrike">
              <a:solidFill>
                <a:schemeClr val="lt1"/>
              </a:solidFill>
              <a:latin typeface="Calibri"/>
              <a:ea typeface="Calibri"/>
              <a:cs typeface="Calibri"/>
              <a:sym typeface="Calibri"/>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Shape 576"/>
          <p:cNvSpPr txBox="1"/>
          <p:nvPr>
            <p:ph type="title"/>
          </p:nvPr>
        </p:nvSpPr>
        <p:spPr>
          <a:xfrm>
            <a:off x="266700" y="1066800"/>
            <a:ext cx="8381999" cy="1994391"/>
          </a:xfrm>
          <a:prstGeom prst="rect">
            <a:avLst/>
          </a:prstGeom>
          <a:noFill/>
          <a:ln>
            <a:noFill/>
          </a:ln>
        </p:spPr>
        <p:txBody>
          <a:bodyPr anchorCtr="0" anchor="t" bIns="0" lIns="0" rIns="0" tIns="0">
            <a:noAutofit/>
          </a:bodyPr>
          <a:lstStyle/>
          <a:p>
            <a:pPr indent="0" lvl="0" marL="0" marR="0" rtl="0" algn="ctr">
              <a:lnSpc>
                <a:spcPct val="90000"/>
              </a:lnSpc>
              <a:spcBef>
                <a:spcPts val="0"/>
              </a:spcBef>
              <a:spcAft>
                <a:spcPts val="0"/>
              </a:spcAft>
              <a:buSzPct val="25000"/>
              <a:buNone/>
            </a:pPr>
            <a:r>
              <a:rPr b="0" i="0" lang="en-US" sz="7200" u="none" cap="none" strike="noStrike">
                <a:solidFill>
                  <a:srgbClr val="FFFFB9"/>
                </a:solidFill>
                <a:latin typeface="Calibri"/>
                <a:ea typeface="Calibri"/>
                <a:cs typeface="Calibri"/>
                <a:sym typeface="Calibri"/>
              </a:rPr>
              <a:t>PowerTeacher Pro</a:t>
            </a:r>
            <a:br>
              <a:rPr b="0" i="0" lang="en-US" sz="7200" u="none" cap="none" strike="noStrike">
                <a:solidFill>
                  <a:srgbClr val="FFFFB9"/>
                </a:solidFill>
                <a:latin typeface="Calibri"/>
                <a:ea typeface="Calibri"/>
                <a:cs typeface="Calibri"/>
                <a:sym typeface="Calibri"/>
              </a:rPr>
            </a:br>
            <a:r>
              <a:rPr b="0" i="0" lang="en-US" sz="7200" u="none" cap="none" strike="noStrike">
                <a:solidFill>
                  <a:srgbClr val="FFFFB9"/>
                </a:solidFill>
                <a:latin typeface="Calibri"/>
                <a:ea typeface="Calibri"/>
                <a:cs typeface="Calibri"/>
                <a:sym typeface="Calibri"/>
              </a:rPr>
              <a:t>Questions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descr="PTPro Help dropdown.png" id="116" name="Shape 116"/>
          <p:cNvPicPr preferRelativeResize="0"/>
          <p:nvPr/>
        </p:nvPicPr>
        <p:blipFill rotWithShape="1">
          <a:blip r:embed="rId3">
            <a:alphaModFix/>
          </a:blip>
          <a:srcRect b="19080" l="17252" r="0" t="0"/>
          <a:stretch/>
        </p:blipFill>
        <p:spPr>
          <a:xfrm>
            <a:off x="3509625" y="1095000"/>
            <a:ext cx="5328074" cy="3206300"/>
          </a:xfrm>
          <a:prstGeom prst="rect">
            <a:avLst/>
          </a:prstGeom>
          <a:noFill/>
          <a:ln cap="flat" cmpd="sng" w="19050">
            <a:solidFill>
              <a:schemeClr val="dk2"/>
            </a:solidFill>
            <a:prstDash val="solid"/>
            <a:round/>
            <a:headEnd len="med" w="med" type="none"/>
            <a:tailEnd len="med" w="med" type="none"/>
          </a:ln>
        </p:spPr>
      </p:pic>
      <p:sp>
        <p:nvSpPr>
          <p:cNvPr id="117" name="Shape 117"/>
          <p:cNvSpPr txBox="1"/>
          <p:nvPr>
            <p:ph type="title"/>
          </p:nvPr>
        </p:nvSpPr>
        <p:spPr>
          <a:xfrm>
            <a:off x="574975" y="238173"/>
            <a:ext cx="42765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PTPro Help </a:t>
            </a:r>
          </a:p>
        </p:txBody>
      </p:sp>
      <p:pic>
        <p:nvPicPr>
          <p:cNvPr descr="PTPro Help Question mark.png" id="118" name="Shape 118"/>
          <p:cNvPicPr preferRelativeResize="0"/>
          <p:nvPr/>
        </p:nvPicPr>
        <p:blipFill rotWithShape="1">
          <a:blip r:embed="rId4">
            <a:alphaModFix/>
          </a:blip>
          <a:srcRect b="0" l="0" r="0" t="0"/>
          <a:stretch/>
        </p:blipFill>
        <p:spPr>
          <a:xfrm>
            <a:off x="3429000" y="432747"/>
            <a:ext cx="544100" cy="435275"/>
          </a:xfrm>
          <a:prstGeom prst="rect">
            <a:avLst/>
          </a:prstGeom>
          <a:noFill/>
          <a:ln>
            <a:noFill/>
          </a:ln>
        </p:spPr>
      </p:pic>
      <p:sp>
        <p:nvSpPr>
          <p:cNvPr id="119" name="Shape 119"/>
          <p:cNvSpPr/>
          <p:nvPr/>
        </p:nvSpPr>
        <p:spPr>
          <a:xfrm>
            <a:off x="7313250" y="1774800"/>
            <a:ext cx="601799" cy="2864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0" name="Shape 120"/>
          <p:cNvPicPr preferRelativeResize="0"/>
          <p:nvPr/>
        </p:nvPicPr>
        <p:blipFill rotWithShape="1">
          <a:blip r:embed="rId5">
            <a:alphaModFix/>
          </a:blip>
          <a:srcRect b="9056" l="0" r="0" t="0"/>
          <a:stretch/>
        </p:blipFill>
        <p:spPr>
          <a:xfrm>
            <a:off x="574975" y="1387349"/>
            <a:ext cx="5477438" cy="4474324"/>
          </a:xfrm>
          <a:prstGeom prst="rect">
            <a:avLst/>
          </a:prstGeom>
          <a:noFill/>
          <a:ln cap="flat" cmpd="sng" w="19050">
            <a:solidFill>
              <a:schemeClr val="dk2"/>
            </a:solidFill>
            <a:prstDash val="solid"/>
            <a:round/>
            <a:headEnd len="med" w="med" type="none"/>
            <a:tailEnd len="med" w="med" type="none"/>
          </a:ln>
        </p:spPr>
      </p:pic>
      <p:cxnSp>
        <p:nvCxnSpPr>
          <p:cNvPr id="121" name="Shape 121"/>
          <p:cNvCxnSpPr>
            <a:stCxn id="119" idx="1"/>
          </p:cNvCxnSpPr>
          <p:nvPr/>
        </p:nvCxnSpPr>
        <p:spPr>
          <a:xfrm rot="10800000">
            <a:off x="3490950" y="1720350"/>
            <a:ext cx="3822300" cy="197700"/>
          </a:xfrm>
          <a:prstGeom prst="straightConnector1">
            <a:avLst/>
          </a:prstGeom>
          <a:noFill/>
          <a:ln cap="flat" cmpd="sng" w="19050">
            <a:solidFill>
              <a:srgbClr val="FF0000"/>
            </a:solidFill>
            <a:prstDash val="solid"/>
            <a:round/>
            <a:headEnd len="med" w="med" type="none"/>
            <a:tailEnd len="lg" w="lg" type="triangle"/>
          </a:ln>
        </p:spPr>
      </p:cxnSp>
      <p:sp>
        <p:nvSpPr>
          <p:cNvPr id="122" name="Shape 122"/>
          <p:cNvSpPr/>
          <p:nvPr/>
        </p:nvSpPr>
        <p:spPr>
          <a:xfrm>
            <a:off x="7438050" y="3690800"/>
            <a:ext cx="646799" cy="292499"/>
          </a:xfrm>
          <a:prstGeom prst="rect">
            <a:avLst/>
          </a:prstGeom>
          <a:noFill/>
          <a:ln cap="flat" cmpd="sng" w="28575">
            <a:solidFill>
              <a:srgbClr val="F4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23" name="Shape 123"/>
          <p:cNvCxnSpPr/>
          <p:nvPr/>
        </p:nvCxnSpPr>
        <p:spPr>
          <a:xfrm rot="10800000">
            <a:off x="1385851" y="3736999"/>
            <a:ext cx="6052198" cy="151500"/>
          </a:xfrm>
          <a:prstGeom prst="straightConnector1">
            <a:avLst/>
          </a:prstGeom>
          <a:noFill/>
          <a:ln cap="flat" cmpd="sng" w="19050">
            <a:solidFill>
              <a:srgbClr val="FF0000"/>
            </a:solidFill>
            <a:prstDash val="solid"/>
            <a:round/>
            <a:headEnd len="med" w="med" type="none"/>
            <a:tailEnd len="lg" w="lg"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838200" y="246445"/>
            <a:ext cx="37983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3600" u="none" cap="none" strike="noStrike">
                <a:solidFill>
                  <a:schemeClr val="lt1"/>
                </a:solidFill>
                <a:latin typeface="Calibri"/>
                <a:ea typeface="Calibri"/>
                <a:cs typeface="Calibri"/>
                <a:sym typeface="Calibri"/>
              </a:rPr>
              <a:t>Students Charm</a:t>
            </a:r>
          </a:p>
        </p:txBody>
      </p:sp>
      <p:pic>
        <p:nvPicPr>
          <p:cNvPr id="129" name="Shape 129"/>
          <p:cNvPicPr preferRelativeResize="0"/>
          <p:nvPr/>
        </p:nvPicPr>
        <p:blipFill rotWithShape="1">
          <a:blip r:embed="rId3">
            <a:alphaModFix/>
          </a:blip>
          <a:srcRect b="0" l="0" r="0" t="0"/>
          <a:stretch/>
        </p:blipFill>
        <p:spPr>
          <a:xfrm>
            <a:off x="715170" y="1568625"/>
            <a:ext cx="4717002" cy="4326099"/>
          </a:xfrm>
          <a:prstGeom prst="rect">
            <a:avLst/>
          </a:prstGeom>
          <a:noFill/>
          <a:ln>
            <a:noFill/>
          </a:ln>
        </p:spPr>
      </p:pic>
      <p:grpSp>
        <p:nvGrpSpPr>
          <p:cNvPr id="130" name="Shape 130"/>
          <p:cNvGrpSpPr/>
          <p:nvPr/>
        </p:nvGrpSpPr>
        <p:grpSpPr>
          <a:xfrm>
            <a:off x="8099876" y="857248"/>
            <a:ext cx="1044110" cy="1032902"/>
            <a:chOff x="1653141" y="607797"/>
            <a:chExt cx="1044110" cy="1032902"/>
          </a:xfrm>
        </p:grpSpPr>
        <p:sp>
          <p:nvSpPr>
            <p:cNvPr id="131" name="Shape 131"/>
            <p:cNvSpPr/>
            <p:nvPr/>
          </p:nvSpPr>
          <p:spPr>
            <a:xfrm rot="1612591">
              <a:off x="2067762"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tudents.png" id="132" name="Shape 132"/>
            <p:cNvPicPr preferRelativeResize="0"/>
            <p:nvPr/>
          </p:nvPicPr>
          <p:blipFill rotWithShape="1">
            <a:blip r:embed="rId4">
              <a:alphaModFix/>
            </a:blip>
            <a:srcRect b="0" l="0" r="0" t="0"/>
            <a:stretch/>
          </p:blipFill>
          <p:spPr>
            <a:xfrm>
              <a:off x="1653141" y="993000"/>
              <a:ext cx="666749" cy="647700"/>
            </a:xfrm>
            <a:prstGeom prst="rect">
              <a:avLst/>
            </a:prstGeom>
            <a:noFill/>
            <a:ln>
              <a:noFill/>
            </a:ln>
          </p:spPr>
        </p:pic>
      </p:grpSp>
      <p:sp>
        <p:nvSpPr>
          <p:cNvPr id="133" name="Shape 133"/>
          <p:cNvSpPr txBox="1"/>
          <p:nvPr/>
        </p:nvSpPr>
        <p:spPr>
          <a:xfrm>
            <a:off x="5432175" y="2095025"/>
            <a:ext cx="3531299" cy="3273299"/>
          </a:xfrm>
          <a:prstGeom prst="rect">
            <a:avLst/>
          </a:prstGeom>
          <a:noFill/>
          <a:ln>
            <a:noFill/>
          </a:ln>
        </p:spPr>
        <p:txBody>
          <a:bodyPr anchorCtr="0" anchor="t" bIns="91425" lIns="91425" rIns="91425" tIns="91425">
            <a:noAutofit/>
          </a:bodyPr>
          <a:lstStyle/>
          <a:p>
            <a:pPr indent="-381000" lvl="0" marL="457200" marR="0" rtl="0" algn="l">
              <a:lnSpc>
                <a:spcPct val="115000"/>
              </a:lnSpc>
              <a:spcBef>
                <a:spcPts val="0"/>
              </a:spcBef>
              <a:spcAft>
                <a:spcPts val="0"/>
              </a:spcAft>
              <a:buClr>
                <a:schemeClr val="dk1"/>
              </a:buClr>
              <a:buSzPct val="100000"/>
              <a:buFont typeface="Arial"/>
              <a:buChar char="●"/>
            </a:pPr>
            <a:r>
              <a:rPr b="0" i="0" lang="en-US" sz="2400" u="none" cap="none" strike="noStrike">
                <a:solidFill>
                  <a:schemeClr val="dk1"/>
                </a:solidFill>
                <a:highlight>
                  <a:srgbClr val="FFFFFF"/>
                </a:highlight>
                <a:latin typeface="Arial"/>
                <a:ea typeface="Arial"/>
                <a:cs typeface="Arial"/>
                <a:sym typeface="Arial"/>
              </a:rPr>
              <a:t>View student progress, </a:t>
            </a:r>
          </a:p>
          <a:p>
            <a:pPr indent="-381000" lvl="0" marL="457200" marR="0" rtl="0" algn="l">
              <a:lnSpc>
                <a:spcPct val="115000"/>
              </a:lnSpc>
              <a:spcBef>
                <a:spcPts val="0"/>
              </a:spcBef>
              <a:spcAft>
                <a:spcPts val="0"/>
              </a:spcAft>
              <a:buClr>
                <a:schemeClr val="dk1"/>
              </a:buClr>
              <a:buSzPct val="100000"/>
              <a:buFont typeface="Arial"/>
              <a:buChar char="●"/>
            </a:pPr>
            <a:r>
              <a:rPr b="0" i="0" lang="en-US" sz="2400" u="none" cap="none" strike="noStrike">
                <a:solidFill>
                  <a:schemeClr val="dk1"/>
                </a:solidFill>
                <a:highlight>
                  <a:srgbClr val="FFFFFF"/>
                </a:highlight>
                <a:latin typeface="Arial"/>
                <a:ea typeface="Arial"/>
                <a:cs typeface="Arial"/>
                <a:sym typeface="Arial"/>
              </a:rPr>
              <a:t>Manage communication, </a:t>
            </a:r>
          </a:p>
          <a:p>
            <a:pPr indent="-381000" lvl="0" marL="457200" marR="0" rtl="0" algn="l">
              <a:lnSpc>
                <a:spcPct val="115000"/>
              </a:lnSpc>
              <a:spcBef>
                <a:spcPts val="0"/>
              </a:spcBef>
              <a:spcAft>
                <a:spcPts val="0"/>
              </a:spcAft>
              <a:buClr>
                <a:schemeClr val="dk1"/>
              </a:buClr>
              <a:buSzPct val="100000"/>
              <a:buFont typeface="Arial"/>
              <a:buChar char="●"/>
            </a:pPr>
            <a:r>
              <a:rPr b="0" i="0" lang="en-US" sz="2400" u="none" cap="none" strike="noStrike">
                <a:solidFill>
                  <a:schemeClr val="dk1"/>
                </a:solidFill>
                <a:highlight>
                  <a:srgbClr val="FFFFFF"/>
                </a:highlight>
                <a:latin typeface="Arial"/>
                <a:ea typeface="Arial"/>
                <a:cs typeface="Arial"/>
                <a:sym typeface="Arial"/>
              </a:rPr>
              <a:t>Work with assignments.</a:t>
            </a:r>
          </a:p>
        </p:txBody>
      </p:sp>
      <p:sp>
        <p:nvSpPr>
          <p:cNvPr id="134" name="Shape 134"/>
          <p:cNvSpPr/>
          <p:nvPr/>
        </p:nvSpPr>
        <p:spPr>
          <a:xfrm>
            <a:off x="663250" y="2373725"/>
            <a:ext cx="562500" cy="4419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381000"/>
            <a:ext cx="68192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3600" u="none" cap="none" strike="noStrike">
                <a:solidFill>
                  <a:schemeClr val="lt1"/>
                </a:solidFill>
                <a:latin typeface="Calibri"/>
                <a:ea typeface="Calibri"/>
                <a:cs typeface="Calibri"/>
                <a:sym typeface="Calibri"/>
              </a:rPr>
              <a:t>Students Views </a:t>
            </a:r>
            <a:br>
              <a:rPr b="1" i="0" lang="en-US" sz="3600" u="none" cap="none" strike="noStrike">
                <a:solidFill>
                  <a:schemeClr val="lt1"/>
                </a:solidFill>
                <a:latin typeface="Calibri"/>
                <a:ea typeface="Calibri"/>
                <a:cs typeface="Calibri"/>
                <a:sym typeface="Calibri"/>
              </a:rPr>
            </a:br>
            <a:r>
              <a:rPr b="1" i="0" lang="en-US" sz="3600" u="none" cap="none" strike="noStrike">
                <a:solidFill>
                  <a:schemeClr val="lt1"/>
                </a:solidFill>
                <a:latin typeface="Calibri"/>
                <a:ea typeface="Calibri"/>
                <a:cs typeface="Calibri"/>
                <a:sym typeface="Calibri"/>
              </a:rPr>
              <a:t>&gt; Demographics</a:t>
            </a:r>
          </a:p>
        </p:txBody>
      </p:sp>
      <p:pic>
        <p:nvPicPr>
          <p:cNvPr id="140" name="Shape 140"/>
          <p:cNvPicPr preferRelativeResize="0"/>
          <p:nvPr/>
        </p:nvPicPr>
        <p:blipFill rotWithShape="1">
          <a:blip r:embed="rId3">
            <a:alphaModFix/>
          </a:blip>
          <a:srcRect b="0" l="0" r="0" t="0"/>
          <a:stretch/>
        </p:blipFill>
        <p:spPr>
          <a:xfrm>
            <a:off x="218226" y="1545775"/>
            <a:ext cx="7982525" cy="4178300"/>
          </a:xfrm>
          <a:prstGeom prst="rect">
            <a:avLst/>
          </a:prstGeom>
          <a:noFill/>
          <a:ln>
            <a:noFill/>
          </a:ln>
        </p:spPr>
      </p:pic>
      <p:grpSp>
        <p:nvGrpSpPr>
          <p:cNvPr id="141" name="Shape 141"/>
          <p:cNvGrpSpPr/>
          <p:nvPr/>
        </p:nvGrpSpPr>
        <p:grpSpPr>
          <a:xfrm>
            <a:off x="8365325" y="756283"/>
            <a:ext cx="842074" cy="956157"/>
            <a:chOff x="1653141" y="607797"/>
            <a:chExt cx="1044110" cy="1032902"/>
          </a:xfrm>
        </p:grpSpPr>
        <p:sp>
          <p:nvSpPr>
            <p:cNvPr id="142" name="Shape 142"/>
            <p:cNvSpPr/>
            <p:nvPr/>
          </p:nvSpPr>
          <p:spPr>
            <a:xfrm rot="1612591">
              <a:off x="2067762"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tudents.png" id="143" name="Shape 143"/>
            <p:cNvPicPr preferRelativeResize="0"/>
            <p:nvPr/>
          </p:nvPicPr>
          <p:blipFill rotWithShape="1">
            <a:blip r:embed="rId4">
              <a:alphaModFix/>
            </a:blip>
            <a:srcRect b="0" l="0" r="0" t="0"/>
            <a:stretch/>
          </p:blipFill>
          <p:spPr>
            <a:xfrm>
              <a:off x="1653141" y="993000"/>
              <a:ext cx="666749" cy="6477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948012"/>
            <a:ext cx="6131099" cy="572700"/>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3600" u="none" cap="none" strike="noStrike">
                <a:solidFill>
                  <a:schemeClr val="lt1"/>
                </a:solidFill>
                <a:latin typeface="Calibri"/>
                <a:ea typeface="Calibri"/>
                <a:cs typeface="Calibri"/>
                <a:sym typeface="Calibri"/>
              </a:rPr>
              <a:t>Quick Lookup - Traditional</a:t>
            </a:r>
          </a:p>
        </p:txBody>
      </p:sp>
      <p:sp>
        <p:nvSpPr>
          <p:cNvPr id="149" name="Shape 149"/>
          <p:cNvSpPr txBox="1"/>
          <p:nvPr>
            <p:ph idx="1" type="body"/>
          </p:nvPr>
        </p:nvSpPr>
        <p:spPr>
          <a:xfrm>
            <a:off x="311700" y="2009725"/>
            <a:ext cx="8520599" cy="3416400"/>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pic>
        <p:nvPicPr>
          <p:cNvPr id="150" name="Shape 150"/>
          <p:cNvPicPr preferRelativeResize="0"/>
          <p:nvPr/>
        </p:nvPicPr>
        <p:blipFill rotWithShape="1">
          <a:blip r:embed="rId3">
            <a:alphaModFix/>
          </a:blip>
          <a:srcRect b="0" l="0" r="0" t="0"/>
          <a:stretch/>
        </p:blipFill>
        <p:spPr>
          <a:xfrm>
            <a:off x="492450" y="1757350"/>
            <a:ext cx="8159098" cy="3921148"/>
          </a:xfrm>
          <a:prstGeom prst="rect">
            <a:avLst/>
          </a:prstGeom>
          <a:noFill/>
          <a:ln>
            <a:noFill/>
          </a:ln>
        </p:spPr>
      </p:pic>
      <p:grpSp>
        <p:nvGrpSpPr>
          <p:cNvPr id="151" name="Shape 151"/>
          <p:cNvGrpSpPr/>
          <p:nvPr/>
        </p:nvGrpSpPr>
        <p:grpSpPr>
          <a:xfrm>
            <a:off x="8365325" y="756283"/>
            <a:ext cx="842074" cy="956157"/>
            <a:chOff x="1653141" y="607797"/>
            <a:chExt cx="1044110" cy="1032902"/>
          </a:xfrm>
        </p:grpSpPr>
        <p:sp>
          <p:nvSpPr>
            <p:cNvPr id="152" name="Shape 152"/>
            <p:cNvSpPr/>
            <p:nvPr/>
          </p:nvSpPr>
          <p:spPr>
            <a:xfrm rot="1612591">
              <a:off x="2067762"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tudents.png" id="153" name="Shape 153"/>
            <p:cNvPicPr preferRelativeResize="0"/>
            <p:nvPr/>
          </p:nvPicPr>
          <p:blipFill rotWithShape="1">
            <a:blip r:embed="rId4">
              <a:alphaModFix/>
            </a:blip>
            <a:srcRect b="0" l="0" r="0" t="0"/>
            <a:stretch/>
          </p:blipFill>
          <p:spPr>
            <a:xfrm>
              <a:off x="1653141" y="993000"/>
              <a:ext cx="666749" cy="6477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GCS PPt">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